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4" r:id="rId1"/>
  </p:sldMasterIdLst>
  <p:sldIdLst>
    <p:sldId id="282" r:id="rId2"/>
  </p:sldIdLst>
  <p:sldSz cx="18288000" cy="11161713"/>
  <p:notesSz cx="6858000" cy="9144000"/>
  <p:embeddedFontLst>
    <p:embeddedFont>
      <p:font typeface="Candara" pitchFamily="34" charset="0"/>
      <p:regular r:id="rId3"/>
      <p:bold r:id="rId4"/>
      <p:italic r:id="rId5"/>
      <p:boldItalic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Open Sans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ПЕЙ ОЛЕНА ВАЛЕРІЇ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>
        <p:scale>
          <a:sx n="60" d="100"/>
          <a:sy n="60" d="100"/>
        </p:scale>
        <p:origin x="-1296" y="-306"/>
      </p:cViewPr>
      <p:guideLst>
        <p:guide orient="horz" pos="23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commentAuthors" Target="commentAuthors.xml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457200" y="371475"/>
            <a:ext cx="17392650" cy="982186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423863" y="8713788"/>
            <a:ext cx="17446625" cy="2166937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0746"/>
              <a:ext cx="4295219" cy="1016159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721" y="4317755"/>
              <a:ext cx="8280253" cy="121024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830" y="4334390"/>
              <a:ext cx="8166598" cy="110349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980" y="4316369"/>
              <a:ext cx="4940449" cy="92743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604400"/>
            <a:ext cx="15544800" cy="2897208"/>
          </a:xfrm>
        </p:spPr>
        <p:txBody>
          <a:bodyPr anchor="b">
            <a:norm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87556"/>
            <a:ext cx="12801600" cy="2397701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AB9C-AAE9-4816-9786-C1D9F32A1A55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062F-A601-4E26-959F-732773903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457200" y="371475"/>
            <a:ext cx="17392650" cy="23225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423863" y="1162050"/>
            <a:ext cx="17446625" cy="2166938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0747"/>
              <a:ext cx="4295219" cy="1016157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721" y="4317756"/>
              <a:ext cx="8280253" cy="1210240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830" y="4334391"/>
              <a:ext cx="8166598" cy="110349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980" y="4316369"/>
              <a:ext cx="4940449" cy="92743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2356363"/>
            <a:ext cx="4114800" cy="730334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356363"/>
            <a:ext cx="12039600" cy="730334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A4E2-F785-47B2-9B07-C1B661380350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5DEE-A903-47C5-8CAD-8A1595FD0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FCD8-6874-4169-BE16-127AC7FF41D8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5058-9180-4FE2-BD17-5656187A2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457200" y="371475"/>
            <a:ext cx="17392650" cy="77104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12095163" y="6842125"/>
            <a:ext cx="5753100" cy="116205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163284" tIns="81642" rIns="163284" bIns="81642"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5238750" y="6632575"/>
            <a:ext cx="11088688" cy="13843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163284" tIns="81642" rIns="163284" bIns="81642"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5657850" y="6651625"/>
            <a:ext cx="10936288" cy="12620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63284" tIns="81642" rIns="163284" bIns="81642"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11218863" y="6630988"/>
            <a:ext cx="6616700" cy="10604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63284" tIns="81642" rIns="163284" bIns="81642"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423863" y="6605588"/>
            <a:ext cx="17446625" cy="216376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163284" tIns="81642" rIns="163284" bIns="81642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4" y="4009558"/>
            <a:ext cx="15544800" cy="2480381"/>
          </a:xfrm>
        </p:spPr>
        <p:txBody>
          <a:bodyPr anchor="t">
            <a:normAutofit/>
          </a:bodyPr>
          <a:lstStyle>
            <a:lvl1pPr algn="ctr">
              <a:defRPr sz="7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730" y="2339515"/>
            <a:ext cx="12835468" cy="1529570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4848-26A8-41AB-9F25-B27739EA5C7C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8F93-75CE-49A5-BA5E-DAC07C4BF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53310" y="4360510"/>
            <a:ext cx="7644384" cy="56106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4360510"/>
            <a:ext cx="7644384" cy="56106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9BB6-E171-4A0B-8581-8393D144DCD7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6D77-4702-4A34-BDBE-1D2793D4D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12" y="4358756"/>
            <a:ext cx="7644384" cy="1041242"/>
          </a:xfrm>
        </p:spPr>
        <p:txBody>
          <a:bodyPr anchor="ctr"/>
          <a:lstStyle>
            <a:lvl1pPr marL="0" indent="0" algn="ctr">
              <a:buNone/>
              <a:defRPr sz="4300" b="0">
                <a:solidFill>
                  <a:schemeClr val="tx2"/>
                </a:solidFill>
                <a:latin typeface="+mj-lt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4665" y="5580859"/>
            <a:ext cx="7640110" cy="43897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6400" y="4358755"/>
            <a:ext cx="7644384" cy="1041242"/>
          </a:xfrm>
        </p:spPr>
        <p:txBody>
          <a:bodyPr anchor="ctr"/>
          <a:lstStyle>
            <a:lvl1pPr marL="0" indent="0" algn="ctr">
              <a:buNone/>
              <a:defRPr sz="4300" b="0" i="0">
                <a:solidFill>
                  <a:schemeClr val="tx2"/>
                </a:solidFill>
                <a:latin typeface="+mj-lt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5580859"/>
            <a:ext cx="7644384" cy="43897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04FC-2BB4-48C2-8BF1-B080F6E9AF1B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9BAC-6B7D-4E0A-A4DF-64F1E2C4A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97EEB-0C2D-4EA9-8908-E92F1408D648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7828-C789-479D-815B-68715DEF2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457200" y="371475"/>
            <a:ext cx="17392650" cy="23225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423863" y="1162050"/>
            <a:ext cx="17446625" cy="2163763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1050"/>
              <a:ext cx="4295986" cy="101487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852" y="4317790"/>
              <a:ext cx="8280206" cy="121062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00" y="4334450"/>
              <a:ext cx="8166405" cy="1103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0" y="4316401"/>
              <a:ext cx="4940858" cy="92740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A32A-733C-4856-997B-0EDF40EAEEEA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6B2A-1580-4AD6-B59B-889F3643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457200" y="371475"/>
            <a:ext cx="17392650" cy="982186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423863" y="8713788"/>
            <a:ext cx="17446625" cy="2166937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0746"/>
              <a:ext cx="4295219" cy="1016159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721" y="4317755"/>
              <a:ext cx="8280253" cy="121024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2830" y="4334390"/>
              <a:ext cx="8166598" cy="110349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980" y="4316369"/>
              <a:ext cx="4940449" cy="92743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311" y="551198"/>
            <a:ext cx="7625290" cy="3954830"/>
          </a:xfrm>
        </p:spPr>
        <p:txBody>
          <a:bodyPr anchor="b">
            <a:normAutofit/>
          </a:bodyPr>
          <a:lstStyle>
            <a:lvl1pPr algn="l"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36667" y="4533586"/>
            <a:ext cx="7636934" cy="394105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2232343"/>
            <a:ext cx="7132320" cy="476233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5700">
                <a:solidFill>
                  <a:schemeClr val="bg1"/>
                </a:solidFill>
              </a:defRPr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46DC-4520-40ED-82D2-FCD6664C20EC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6626-442D-4223-BC46-9A7ADFFFE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53C1-DAA0-4448-A2A6-CF4F4AF8071C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2278-1A60-4D2C-BED2-2FFA723DA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0" y="371475"/>
            <a:ext cx="17392650" cy="40195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423863" y="2733675"/>
            <a:ext cx="17446625" cy="2163763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501050"/>
              <a:ext cx="4295986" cy="101487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852" y="4317790"/>
              <a:ext cx="8280206" cy="121062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00" y="4334450"/>
              <a:ext cx="8166405" cy="1103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0" y="4316401"/>
              <a:ext cx="4940858" cy="92740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50863"/>
            <a:ext cx="164592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26688" y="10172700"/>
            <a:ext cx="7573962" cy="595313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29680E-49FD-43F0-BFB5-61E8B25BC7E4}" type="datetimeFigureOut">
              <a:rPr lang="en-US"/>
              <a:pPr>
                <a:defRPr/>
              </a:pPr>
              <a:t>12/27/2024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350" y="10172700"/>
            <a:ext cx="7573963" cy="595313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1950" y="10172700"/>
            <a:ext cx="2324100" cy="595313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657B37-BED0-45FB-AD5E-E09257D6F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44663" y="4354513"/>
            <a:ext cx="148161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6" r:id="rId3"/>
    <p:sldLayoutId id="2147483773" r:id="rId4"/>
    <p:sldLayoutId id="2147483772" r:id="rId5"/>
    <p:sldLayoutId id="2147483771" r:id="rId6"/>
    <p:sldLayoutId id="2147483777" r:id="rId7"/>
    <p:sldLayoutId id="2147483778" r:id="rId8"/>
    <p:sldLayoutId id="2147483770" r:id="rId9"/>
    <p:sldLayoutId id="2147483779" r:id="rId10"/>
  </p:sldLayoutIdLst>
  <p:txStyles>
    <p:titleStyle>
      <a:lvl1pPr algn="ctr" defTabSz="1631950" rtl="0" eaLnBrk="0" fontAlgn="base" hangingPunct="0">
        <a:spcBef>
          <a:spcPct val="0"/>
        </a:spcBef>
        <a:spcAft>
          <a:spcPct val="0"/>
        </a:spcAft>
        <a:defRPr sz="79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Candara" pitchFamily="34" charset="0"/>
        </a:defRPr>
      </a:lvl2pPr>
      <a:lvl3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Candara" pitchFamily="34" charset="0"/>
        </a:defRPr>
      </a:lvl3pPr>
      <a:lvl4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Candara" pitchFamily="34" charset="0"/>
        </a:defRPr>
      </a:lvl4pPr>
      <a:lvl5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8950" indent="-488950" algn="l" defTabSz="1631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1028700" indent="-488950" algn="l" defTabSz="1631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527175" indent="-407988" algn="l" defTabSz="1631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3600" kern="1200">
          <a:solidFill>
            <a:schemeClr val="tx2"/>
          </a:solidFill>
          <a:latin typeface="+mn-lt"/>
          <a:ea typeface="+mn-ea"/>
          <a:cs typeface="+mn-cs"/>
        </a:defRPr>
      </a:lvl3pPr>
      <a:lvl4pPr marL="2039938" indent="-407988" algn="l" defTabSz="1631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2611438" indent="-407988" algn="l" defTabSz="1631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900" kern="1200">
          <a:solidFill>
            <a:schemeClr val="tx2"/>
          </a:solidFill>
          <a:latin typeface="+mn-lt"/>
          <a:ea typeface="+mn-ea"/>
          <a:cs typeface="+mn-cs"/>
        </a:defRPr>
      </a:lvl5pPr>
      <a:lvl6pPr marL="3184046" indent="-408211" algn="l" defTabSz="1632844" rtl="0" eaLnBrk="1" latinLnBrk="0" hangingPunct="1">
        <a:spcBef>
          <a:spcPts val="686"/>
        </a:spcBef>
        <a:buClr>
          <a:schemeClr val="accent1"/>
        </a:buClr>
        <a:buFont typeface="Symbol" pitchFamily="18" charset="2"/>
        <a:buChar char="*"/>
        <a:defRPr sz="2500" kern="1200">
          <a:solidFill>
            <a:schemeClr val="tx2"/>
          </a:solidFill>
          <a:latin typeface="+mn-lt"/>
          <a:ea typeface="+mn-ea"/>
          <a:cs typeface="+mn-cs"/>
        </a:defRPr>
      </a:lvl6pPr>
      <a:lvl7pPr marL="3755541" indent="-408211" algn="l" defTabSz="1632844" rtl="0" eaLnBrk="1" latinLnBrk="0" hangingPunct="1">
        <a:spcBef>
          <a:spcPts val="686"/>
        </a:spcBef>
        <a:buClr>
          <a:schemeClr val="accent1"/>
        </a:buClr>
        <a:buFont typeface="Symbol" pitchFamily="18" charset="2"/>
        <a:buChar char="*"/>
        <a:defRPr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4327037" indent="-408211" algn="l" defTabSz="1632844" rtl="0" eaLnBrk="1" latinLnBrk="0" hangingPunct="1">
        <a:spcBef>
          <a:spcPts val="686"/>
        </a:spcBef>
        <a:buClr>
          <a:schemeClr val="accent1"/>
        </a:buClr>
        <a:buFont typeface="Symbol" pitchFamily="18" charset="2"/>
        <a:buChar char="*"/>
        <a:defRPr sz="2500" kern="1200">
          <a:solidFill>
            <a:schemeClr val="tx2"/>
          </a:solidFill>
          <a:latin typeface="+mn-lt"/>
          <a:ea typeface="+mn-ea"/>
          <a:cs typeface="+mn-cs"/>
        </a:defRPr>
      </a:lvl8pPr>
      <a:lvl9pPr marL="4898532" indent="-408211" algn="l" defTabSz="1632844" rtl="0" eaLnBrk="1" latinLnBrk="0" hangingPunct="1">
        <a:spcBef>
          <a:spcPts val="686"/>
        </a:spcBef>
        <a:buClr>
          <a:schemeClr val="accent1"/>
        </a:buClr>
        <a:buFont typeface="Symbol" pitchFamily="18" charset="2"/>
        <a:buChar char="*"/>
        <a:defRPr sz="2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457200" y="612775"/>
            <a:ext cx="14630400" cy="858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uk-UA" sz="4800" b="1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0" name="П'ятикутник 39"/>
          <p:cNvSpPr/>
          <p:nvPr/>
        </p:nvSpPr>
        <p:spPr>
          <a:xfrm rot="5400000">
            <a:off x="7768775" y="-7802183"/>
            <a:ext cx="2604401" cy="18288000"/>
          </a:xfrm>
          <a:prstGeom prst="homePlate">
            <a:avLst>
              <a:gd name="adj" fmla="val 49564"/>
            </a:avLst>
          </a:prstGeom>
          <a:solidFill>
            <a:srgbClr val="FFFF00"/>
          </a:solidFill>
          <a:ln/>
          <a:effectLst>
            <a:outerShdw blurRad="57150" dist="38100" dir="5400000" algn="ctr" rotWithShape="0">
              <a:schemeClr val="accent3">
                <a:shade val="9000"/>
                <a:alpha val="48000"/>
                <a:satMod val="105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81000" y="0"/>
            <a:ext cx="17221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Види дозволених податкових перевірок та підстави їх призначення </a:t>
            </a:r>
            <a:r>
              <a:rPr lang="uk-U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для платників податків з високим рівнем добровільного дотримання податкового законодвства</a:t>
            </a: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endParaRPr lang="uk-UA" b="1" i="1"/>
          </a:p>
          <a:p>
            <a:pPr algn="ctr">
              <a:defRPr/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47800" y="1198563"/>
            <a:ext cx="15528925" cy="99218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Тимчасово на період включення до Переліку платників  податків з високим рівнем добровільного дотримання податкового законодавства</a:t>
            </a:r>
          </a:p>
        </p:txBody>
      </p:sp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0" y="2551113"/>
            <a:ext cx="18288000" cy="86026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8788" indent="-285750" algn="just">
              <a:spcAft>
                <a:spcPts val="1000"/>
              </a:spcAft>
              <a:buFont typeface="Wingdings" pitchFamily="2" charset="2"/>
              <a:buNone/>
            </a:pPr>
            <a:r>
              <a:rPr lang="uk-UA" sz="2000" b="1" u="sng">
                <a:solidFill>
                  <a:srgbClr val="CC0000"/>
                </a:solidFill>
              </a:rPr>
              <a:t>ПЛАНОВІ ПЕРЕВІРКИ ( ст. 77 ПКУ):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 податків, які здійснюють діяльність у сфері виробництва та/або реалізації підакцизної продукції);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платників, що здійснюють діяльність з організації та проведення азартних ігор в Україні (гральний бізнес);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 податків, які надають фінансові, платіжні послуги;</a:t>
            </a:r>
          </a:p>
          <a:p>
            <a:pPr marL="458788" indent="-285750" algn="just">
              <a:spcAft>
                <a:spcPts val="600"/>
              </a:spcAft>
            </a:pPr>
            <a:r>
              <a:rPr lang="uk-UA" sz="2000" b="1" u="sng">
                <a:solidFill>
                  <a:srgbClr val="CC0000"/>
                </a:solidFill>
              </a:rPr>
              <a:t>ПОЗАПЛАНОВІ ПЕРЕВІРКИ (ст. 78 ПКУ):</a:t>
            </a:r>
          </a:p>
          <a:p>
            <a:pPr marL="458788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uk-UA" b="1"/>
              <a:t>на звернення платника податків (п.78.2 ст.78 ПКУ);</a:t>
            </a:r>
          </a:p>
          <a:p>
            <a:pPr marL="458788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uk-UA" b="1"/>
              <a:t>платників.  якими подано декларацію в якій заявлено до відшкодування з бюджету ПДВ та/або з від”ємним значенням з податку на додану вартість, яке становить більше ніж 100 тис.грн. (пп.78.1.8 п. 78.1 ст. 78);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платників, якими розпочато процедуру реорганізації, припинення (пп.78.1.7 п. 78.1 ст.78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платників, якими в установленому порядку подано до контролюючого органу заперечення (пп. 78.1.5 п. 78.1 ст. 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щодо платника, яким подано скаргу про ненадання таким платником податкової накладної покупцю (пп. 78.1.9 п. 78.1 ст.78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 податків щодо яких отримано податкову інформацію, яка свідчить про порушення вимог валютного законодавства в частині дотримання граничних строків надходження товарів за імпортними операціями та/або валютної виручки за експортними операціями (пп.78.1.1 п. 78.1 ст. 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платників, якими подано уточнюючий розрахунок за період, який перевірявся контролюючим органом (пп. 78.1.3 п. 78.1 ст.78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платників, якими не подано звітів або подано з порушеннями вимог п.39.4 ст. 39 Кодексу, та/або надіслано звіт про контрольовані операції, та/або отримано інформацію, що свідчить про невідповідність умов контрольованої операції (пп. 78.1.15, пп 78.1.16 п. 78.1. ст. 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платників по яким отримано документи від іноземних держав та/або отримано інформацію</a:t>
            </a:r>
            <a:r>
              <a:rPr lang="ru-RU" b="1"/>
              <a:t> про ведення нерезидентом  господарської діяльності без взяття на податковий облік (пп. 78.1.21,78.1.22 п. 78.1 ст.78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/>
              <a:t>якщо отримано отримано податкову інформацію, що свідчить про порушення податкового законодавства, законодавства у сфері запобігання та протидії легалізації доходів, одержаних злочинним шляхом або платником не подано в установлений законом строк податкову декларацію, в частині контролю за трансфертним ціноутворенням (пп.78.1.1, пп. 78.1.2 п. 78.1 ст.78 ПКУ);</a:t>
            </a:r>
            <a:endParaRPr lang="ru-RU" b="1"/>
          </a:p>
          <a:p>
            <a:pPr marL="458788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uk-UA" b="1"/>
              <a:t>платників по перевіркам яких виявлено невідповідність висновків акту  вимогам законодавства (пп. 78.1.12 п. 78.1. ст. 78 ПКУ);</a:t>
            </a:r>
          </a:p>
          <a:p>
            <a:pPr marL="458788" indent="-285750" algn="just">
              <a:spcAft>
                <a:spcPts val="1000"/>
              </a:spcAft>
              <a:buFont typeface="Wingdings" pitchFamily="2" charset="2"/>
              <a:buNone/>
            </a:pPr>
            <a:r>
              <a:rPr lang="uk-UA" sz="2000" b="1" u="sng">
                <a:solidFill>
                  <a:srgbClr val="CC0000"/>
                </a:solidFill>
              </a:rPr>
              <a:t>ФАКТИЧНІ ПЕРЕВІРКИ</a:t>
            </a:r>
            <a:r>
              <a:rPr lang="uk-UA" sz="2000" b="1">
                <a:solidFill>
                  <a:srgbClr val="CC0000"/>
                </a:solidFill>
              </a:rPr>
              <a:t>:</a:t>
            </a:r>
            <a:r>
              <a:rPr lang="uk-UA" b="1"/>
              <a:t> всі перевірки, що передбачені ст. 80 ПКУ, </a:t>
            </a:r>
            <a:r>
              <a:rPr lang="uk-UA" b="1" u="sng"/>
              <a:t>КРІМ перевірок</a:t>
            </a:r>
            <a:r>
              <a:rPr lang="uk-UA" b="1"/>
              <a:t> з питань ліцензування діяльності із зберігання пального виключно для  потреб власного споживання та/або промислової переробки.</a:t>
            </a:r>
            <a:endParaRPr lang="en-US" b="1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3030200" y="1943100"/>
            <a:ext cx="5257800" cy="2397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sz="1600" b="1"/>
          </a:p>
          <a:p>
            <a:pPr algn="ctr"/>
            <a:r>
              <a:rPr lang="uk-UA" sz="1600" b="1"/>
              <a:t>Закон України “Про внесення змін</a:t>
            </a:r>
          </a:p>
          <a:p>
            <a:pPr algn="ctr"/>
            <a:r>
              <a:rPr lang="uk-UA" sz="1600" b="1"/>
              <a:t>до Податкового кодексу України щодо</a:t>
            </a:r>
          </a:p>
          <a:p>
            <a:pPr algn="ctr"/>
            <a:r>
              <a:rPr lang="uk-UA" sz="1600" b="1"/>
              <a:t> особливостей податкового адміністрування</a:t>
            </a:r>
          </a:p>
          <a:p>
            <a:pPr algn="ctr"/>
            <a:r>
              <a:rPr lang="uk-UA" sz="1600" b="1"/>
              <a:t>під час воєнного стану для платників податків</a:t>
            </a:r>
          </a:p>
          <a:p>
            <a:pPr algn="ctr"/>
            <a:r>
              <a:rPr lang="uk-UA" sz="1600" b="1"/>
              <a:t>з високим рівнем добровільного дотримання</a:t>
            </a:r>
          </a:p>
          <a:p>
            <a:pPr algn="ctr"/>
            <a:r>
              <a:rPr lang="uk-UA" sz="1600" b="1"/>
              <a:t>податкового законодавства</a:t>
            </a:r>
          </a:p>
          <a:p>
            <a:pPr algn="ctr"/>
            <a:r>
              <a:rPr lang="uk-UA" sz="1600" b="1"/>
              <a:t>від 18.06.2024 № 3813-ІХ</a:t>
            </a:r>
          </a:p>
          <a:p>
            <a:pPr algn="ctr"/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398</Words>
  <Application>Microsoft Office PowerPoint</Application>
  <PresentationFormat>Произвольный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Candara</vt:lpstr>
      <vt:lpstr>Symbol</vt:lpstr>
      <vt:lpstr>Calibri</vt:lpstr>
      <vt:lpstr>Times New Roman</vt:lpstr>
      <vt:lpstr>Open Sans</vt:lpstr>
      <vt:lpstr>Wingdings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презентації</dc:title>
  <dc:creator>БОРИСКО ЛЮДМИЛА ІВАНІВНА</dc:creator>
  <cp:lastModifiedBy>Пользователь Windows</cp:lastModifiedBy>
  <cp:revision>286</cp:revision>
  <dcterms:created xsi:type="dcterms:W3CDTF">2006-08-16T00:00:00Z</dcterms:created>
  <dcterms:modified xsi:type="dcterms:W3CDTF">2024-12-27T12:35:42Z</dcterms:modified>
</cp:coreProperties>
</file>