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852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412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4A7A2E00-4713-4865-BA25-062123A6D3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796C212-DB4D-4C73-BCAE-6FEC100336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0EA46-FEE0-4570-8BD6-454951FD82F2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FC5ACF2-11FA-489A-9C37-758DD0272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4324BED-1ECE-449F-AF49-F56F1C597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5467-2407-4699-ABB8-CE74C33685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175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AC943A-E348-483B-AA2E-14F8AD7E612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A8DB9CD9-59B1-4D73-BC4C-98796A48EF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874A6A9-41FF-4E33-AFA8-F9F81436A5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5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721D730E-1F97-4071-B143-B05E6D2599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303402" y="3985"/>
            <a:ext cx="10711814" cy="6858000"/>
            <a:chOff x="1303402" y="3985"/>
            <a:chExt cx="10711814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B3849C6A-9EE5-4604-8EAE-DD4796B79D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308677BE-069B-4A4D-8732-E26B6EF567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10355748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9A9A575B-DD07-4388-963B-0AF3FDDCF3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D55285E4-21EB-4EC1-AB8E-36E881E899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6A0C77B5-3FAA-4D4F-9555-89D7516088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5F0C96D1-A8B7-4C8E-9997-D823FD1591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DA46556D-445B-4CD0-87A0-02A30BD1B1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284049-1C13-4C82-8593-784FE6BF3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0257" y="638175"/>
            <a:ext cx="8565444" cy="1323975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solidFill>
                  <a:schemeClr val="tx2"/>
                </a:solidFill>
              </a:rPr>
              <a:t> </a:t>
            </a:r>
            <a:r>
              <a:rPr lang="uk-UA" sz="2800" b="1" i="1" dirty="0" smtClean="0">
                <a:solidFill>
                  <a:schemeClr val="tx2"/>
                </a:solidFill>
              </a:rPr>
              <a:t>Звертаємо </a:t>
            </a:r>
            <a:r>
              <a:rPr lang="uk-UA" sz="2800" b="1" i="1" dirty="0" smtClean="0">
                <a:solidFill>
                  <a:schemeClr val="tx2"/>
                </a:solidFill>
              </a:rPr>
              <a:t>увагу!!!  </a:t>
            </a:r>
            <a:r>
              <a:rPr lang="uk-UA" sz="2800" b="1" i="1" dirty="0" smtClean="0">
                <a:solidFill>
                  <a:schemeClr val="tx2"/>
                </a:solidFill>
              </a:rPr>
              <a:t/>
            </a:r>
            <a:br>
              <a:rPr lang="uk-UA" sz="2800" b="1" i="1" dirty="0" smtClean="0">
                <a:solidFill>
                  <a:schemeClr val="tx2"/>
                </a:solidFill>
              </a:rPr>
            </a:br>
            <a:r>
              <a:rPr lang="uk-UA" sz="2800" b="1" i="1" dirty="0" smtClean="0">
                <a:solidFill>
                  <a:schemeClr val="tx2"/>
                </a:solidFill>
              </a:rPr>
              <a:t>     </a:t>
            </a:r>
            <a:r>
              <a:rPr lang="uk-UA" sz="2800" b="1" i="1" dirty="0" smtClean="0">
                <a:solidFill>
                  <a:schemeClr val="tx2"/>
                </a:solidFill>
              </a:rPr>
              <a:t>Змінено форму Звіту в розрізі країн міжнародної групи компаній </a:t>
            </a:r>
            <a:br>
              <a:rPr lang="uk-UA" sz="2800" b="1" i="1" dirty="0" smtClean="0">
                <a:solidFill>
                  <a:schemeClr val="tx2"/>
                </a:solidFill>
              </a:rPr>
            </a:br>
            <a:r>
              <a:rPr lang="uk-UA" sz="2800" b="1" i="1" dirty="0" smtClean="0">
                <a:solidFill>
                  <a:schemeClr val="tx2"/>
                </a:solidFill>
              </a:rPr>
              <a:t> </a:t>
            </a:r>
            <a:r>
              <a:rPr lang="uk-UA" sz="2800" b="1" i="1" dirty="0" smtClean="0">
                <a:solidFill>
                  <a:schemeClr val="tx2"/>
                </a:solidFill>
              </a:rPr>
              <a:t>та Порядку заповнення звіту </a:t>
            </a:r>
            <a:r>
              <a:rPr lang="uk-UA" sz="2800" b="1" i="1" dirty="0" err="1" smtClean="0">
                <a:solidFill>
                  <a:schemeClr val="tx2"/>
                </a:solidFill>
              </a:rPr>
              <a:t>МГК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pic>
        <p:nvPicPr>
          <p:cNvPr id="23" name="Рисунок 22" descr="Восклицательный знак">
            <a:extLst>
              <a:ext uri="{FF2B5EF4-FFF2-40B4-BE49-F238E27FC236}">
                <a16:creationId xmlns="" xmlns:a16="http://schemas.microsoft.com/office/drawing/2014/main" id="{BD2CB1B6-22A8-443F-BA23-3B80547E1B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31752" y="171450"/>
            <a:ext cx="980114" cy="861597"/>
          </a:xfrm>
          <a:prstGeom prst="rect">
            <a:avLst/>
          </a:prstGeom>
        </p:spPr>
      </p:pic>
      <p:pic>
        <p:nvPicPr>
          <p:cNvPr id="1026" name="Picture 2" descr="H:\Человечики\image073-2-451x7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75158" y="4324350"/>
            <a:ext cx="1335792" cy="2533650"/>
          </a:xfrm>
          <a:prstGeom prst="rect">
            <a:avLst/>
          </a:prstGeom>
          <a:noFill/>
        </p:spPr>
      </p:pic>
      <p:pic>
        <p:nvPicPr>
          <p:cNvPr id="1027" name="Picture 3" descr="H:\Человечики\Рисунок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1025" y="123825"/>
            <a:ext cx="1743075" cy="2576946"/>
          </a:xfrm>
          <a:prstGeom prst="rect">
            <a:avLst/>
          </a:prstGeom>
          <a:noFill/>
        </p:spPr>
      </p:pic>
      <p:sp>
        <p:nvSpPr>
          <p:cNvPr id="49" name="Скругленный прямоугольник 48"/>
          <p:cNvSpPr/>
          <p:nvPr/>
        </p:nvSpPr>
        <p:spPr>
          <a:xfrm>
            <a:off x="1762126" y="2076450"/>
            <a:ext cx="9163050" cy="17811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1200" dirty="0" smtClean="0">
              <a:solidFill>
                <a:srgbClr val="002060"/>
              </a:solidFill>
            </a:endParaRPr>
          </a:p>
          <a:p>
            <a:endParaRPr lang="uk-UA" sz="1200" dirty="0" smtClean="0">
              <a:solidFill>
                <a:srgbClr val="002060"/>
              </a:solidFill>
            </a:endParaRPr>
          </a:p>
          <a:p>
            <a:endParaRPr lang="uk-UA" sz="1200" dirty="0" smtClean="0">
              <a:solidFill>
                <a:srgbClr val="002060"/>
              </a:solidFill>
            </a:endParaRPr>
          </a:p>
          <a:p>
            <a:r>
              <a:rPr lang="uk-UA" sz="1200" dirty="0" smtClean="0">
                <a:solidFill>
                  <a:srgbClr val="002060"/>
                </a:solidFill>
              </a:rPr>
              <a:t> </a:t>
            </a:r>
            <a:r>
              <a:rPr lang="uk-UA" sz="1200" dirty="0" smtClean="0">
                <a:solidFill>
                  <a:srgbClr val="002060"/>
                </a:solidFill>
              </a:rPr>
              <a:t>        </a:t>
            </a:r>
            <a:r>
              <a:rPr lang="uk-UA" sz="1200" dirty="0" smtClean="0">
                <a:solidFill>
                  <a:srgbClr val="002060"/>
                </a:solidFill>
              </a:rPr>
              <a:t>     </a:t>
            </a:r>
            <a:r>
              <a:rPr lang="uk-UA" sz="1600" dirty="0" smtClean="0"/>
              <a:t>Міністерство </a:t>
            </a:r>
            <a:r>
              <a:rPr lang="uk-UA" sz="1600" dirty="0" smtClean="0"/>
              <a:t>фінансів України  наказами від 21.12.2023 №709 та  від  12.01.2024 №12 внесло зміни до форми Звіту в розрізі  країн міжнародної групи компаній та Порядку заповнення звіту </a:t>
            </a:r>
            <a:r>
              <a:rPr lang="uk-UA" sz="1600" dirty="0" err="1" smtClean="0"/>
              <a:t>МГК</a:t>
            </a:r>
            <a:r>
              <a:rPr lang="uk-UA" sz="1600" dirty="0" smtClean="0"/>
              <a:t> відповідно  до положень Закону України від 20.03.2023 №2970-</a:t>
            </a:r>
            <a:r>
              <a:rPr lang="en-US" sz="1600" dirty="0" smtClean="0"/>
              <a:t>IX</a:t>
            </a:r>
            <a:r>
              <a:rPr lang="uk-UA" sz="1600" dirty="0" smtClean="0"/>
              <a:t> «Про внесення змін до Податкового кодексу України та інших законодавчих актів  України щодо імплементації міжнародного стандарту автоматичного обімну інформацією про фінансові рахунки».</a:t>
            </a:r>
            <a:endParaRPr lang="ru-RU" sz="1600" dirty="0" smtClean="0"/>
          </a:p>
          <a:p>
            <a:r>
              <a:rPr lang="uk-UA" sz="1600" dirty="0" smtClean="0"/>
              <a:t> </a:t>
            </a:r>
            <a:r>
              <a:rPr lang="uk-UA" sz="1600" dirty="0" smtClean="0"/>
              <a:t>            Оновлені </a:t>
            </a:r>
            <a:r>
              <a:rPr lang="uk-UA" sz="1600" dirty="0" smtClean="0"/>
              <a:t>форми та Порядок набрали чинності  з 15.02.2024року.</a:t>
            </a:r>
            <a:endParaRPr lang="ru-RU" sz="1600" dirty="0" smtClean="0"/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81150" y="4562475"/>
            <a:ext cx="859155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200" dirty="0" smtClean="0"/>
              <a:t>              </a:t>
            </a:r>
            <a:r>
              <a:rPr lang="uk-UA" sz="1600" dirty="0" smtClean="0"/>
              <a:t>Доопрацьовану </a:t>
            </a:r>
            <a:r>
              <a:rPr lang="en-US" sz="1600" dirty="0" smtClean="0">
                <a:latin typeface="Corbel" pitchFamily="34" charset="0"/>
              </a:rPr>
              <a:t>XML</a:t>
            </a:r>
            <a:r>
              <a:rPr lang="uk-UA" sz="1600" dirty="0" smtClean="0">
                <a:latin typeface="Corbel" pitchFamily="34" charset="0"/>
              </a:rPr>
              <a:t> </a:t>
            </a:r>
            <a:r>
              <a:rPr lang="uk-UA" sz="1600" dirty="0" smtClean="0"/>
              <a:t>– схему Звіту та її опис </a:t>
            </a:r>
            <a:r>
              <a:rPr lang="uk-UA" sz="1600" dirty="0" smtClean="0">
                <a:latin typeface="Corbel" pitchFamily="34" charset="0"/>
              </a:rPr>
              <a:t>(</a:t>
            </a:r>
            <a:r>
              <a:rPr lang="en-US" sz="1600" dirty="0" smtClean="0">
                <a:latin typeface="Corbel" pitchFamily="34" charset="0"/>
              </a:rPr>
              <a:t>L1800202.J1820102.J1820102 </a:t>
            </a:r>
            <a:r>
              <a:rPr lang="uk-UA" sz="1600" dirty="0" smtClean="0">
                <a:latin typeface="Corbel" pitchFamily="34" charset="0"/>
              </a:rPr>
              <a:t> </a:t>
            </a:r>
            <a:r>
              <a:rPr lang="uk-UA" sz="1600" dirty="0" smtClean="0"/>
              <a:t>з приміткою </a:t>
            </a:r>
            <a:r>
              <a:rPr lang="uk-UA" sz="1600" dirty="0" err="1" smtClean="0"/>
              <a:t>“для</a:t>
            </a:r>
            <a:r>
              <a:rPr lang="uk-UA" sz="1600" dirty="0" smtClean="0"/>
              <a:t> </a:t>
            </a:r>
            <a:r>
              <a:rPr lang="uk-UA" sz="1600" dirty="0" err="1" smtClean="0"/>
              <a:t>розробників”</a:t>
            </a:r>
            <a:r>
              <a:rPr lang="uk-UA" sz="1600" dirty="0" smtClean="0"/>
              <a:t>) </a:t>
            </a:r>
            <a:r>
              <a:rPr lang="uk-UA" sz="1600" dirty="0" err="1" smtClean="0"/>
              <a:t>оприлюднено</a:t>
            </a:r>
            <a:r>
              <a:rPr lang="uk-UA" sz="1600" dirty="0" smtClean="0"/>
              <a:t> на </a:t>
            </a:r>
            <a:r>
              <a:rPr lang="uk-UA" sz="1600" dirty="0" err="1" smtClean="0"/>
              <a:t>вебпорталі</a:t>
            </a:r>
            <a:r>
              <a:rPr lang="uk-UA" sz="1600" dirty="0" smtClean="0"/>
              <a:t> ДПС у рубриці: </a:t>
            </a:r>
            <a:r>
              <a:rPr lang="uk-UA" sz="1600" dirty="0" err="1" smtClean="0"/>
              <a:t>“Головна”</a:t>
            </a:r>
            <a:r>
              <a:rPr lang="uk-UA" sz="1600" dirty="0" smtClean="0"/>
              <a:t>/</a:t>
            </a:r>
            <a:r>
              <a:rPr lang="uk-UA" sz="1600" dirty="0" err="1" smtClean="0"/>
              <a:t>”Електронна</a:t>
            </a:r>
            <a:r>
              <a:rPr lang="uk-UA" sz="1600" dirty="0" smtClean="0"/>
              <a:t> </a:t>
            </a:r>
            <a:r>
              <a:rPr lang="uk-UA" sz="1600" dirty="0" err="1" smtClean="0"/>
              <a:t>звітність”</a:t>
            </a:r>
            <a:r>
              <a:rPr lang="uk-UA" sz="1600" dirty="0" smtClean="0"/>
              <a:t>/</a:t>
            </a:r>
            <a:r>
              <a:rPr lang="uk-UA" sz="1600" dirty="0" err="1" smtClean="0"/>
              <a:t>”Платникам</a:t>
            </a:r>
            <a:r>
              <a:rPr lang="uk-UA" sz="1600" dirty="0" smtClean="0"/>
              <a:t> податків про електронну </a:t>
            </a:r>
            <a:r>
              <a:rPr lang="uk-UA" sz="1600" dirty="0" err="1" smtClean="0"/>
              <a:t>звітність”</a:t>
            </a:r>
            <a:r>
              <a:rPr lang="uk-UA" sz="1600" dirty="0" smtClean="0"/>
              <a:t>/</a:t>
            </a:r>
            <a:r>
              <a:rPr lang="uk-UA" sz="1600" dirty="0" err="1" smtClean="0"/>
              <a:t>“Інформаційно-аналітичне</a:t>
            </a:r>
            <a:r>
              <a:rPr lang="uk-UA" sz="1600" dirty="0" smtClean="0"/>
              <a:t> </a:t>
            </a:r>
            <a:r>
              <a:rPr lang="uk-UA" sz="1600" dirty="0" err="1" smtClean="0"/>
              <a:t>забезпечення”</a:t>
            </a:r>
            <a:r>
              <a:rPr lang="uk-UA" sz="1600" dirty="0" smtClean="0"/>
              <a:t>/</a:t>
            </a:r>
            <a:r>
              <a:rPr lang="uk-UA" sz="1600" dirty="0" err="1" smtClean="0"/>
              <a:t>“Реєстр</a:t>
            </a:r>
            <a:r>
              <a:rPr lang="uk-UA" sz="1600" dirty="0" smtClean="0"/>
              <a:t> електронних форм податкових </a:t>
            </a:r>
            <a:r>
              <a:rPr lang="uk-UA" sz="1600" dirty="0" err="1" smtClean="0"/>
              <a:t>документів”</a:t>
            </a:r>
            <a:r>
              <a:rPr lang="uk-UA" sz="1600" dirty="0" smtClean="0"/>
              <a:t>.</a:t>
            </a:r>
          </a:p>
          <a:p>
            <a:pPr algn="just"/>
            <a:r>
              <a:rPr lang="uk-UA" sz="1600" dirty="0" smtClean="0"/>
              <a:t>           Впровадження  електронних форматів для надання Звітів за оновленою  формою  буде здійснено після доопрацювання програмного забезпечення.</a:t>
            </a:r>
          </a:p>
          <a:p>
            <a:endParaRPr lang="uk-UA" sz="1400" dirty="0" smtClean="0"/>
          </a:p>
          <a:p>
            <a:endParaRPr lang="uk-UA" sz="1200" dirty="0" smtClean="0"/>
          </a:p>
          <a:p>
            <a:r>
              <a:rPr lang="uk-UA" sz="1200" dirty="0" smtClean="0"/>
              <a:t>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792575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700</TotalTime>
  <Words>141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 Звертаємо увагу!!!        Змінено форму Звіту в розрізі країн міжнародної групи компаній   та Порядку заповнення звіту МГК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Увага!!! «Конструктивні</dc:title>
  <dc:creator>User</dc:creator>
  <cp:lastModifiedBy>Admin</cp:lastModifiedBy>
  <cp:revision>51</cp:revision>
  <dcterms:created xsi:type="dcterms:W3CDTF">2023-03-08T08:25:11Z</dcterms:created>
  <dcterms:modified xsi:type="dcterms:W3CDTF">2024-04-04T08:04:05Z</dcterms:modified>
</cp:coreProperties>
</file>