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56" r:id="rId2"/>
  </p:sldIdLst>
  <p:sldSz cx="12192000" cy="6858000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-954" y="-4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15" d="100"/>
          <a:sy n="115" d="100"/>
        </p:scale>
        <p:origin x="241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xmlns="" id="{4A7A2E00-4713-4865-BA25-062123A6D38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0796C212-DB4D-4C73-BCAE-6FEC1003367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0EA46-FEE0-4570-8BD6-454951FD82F2}" type="datetimeFigureOut">
              <a:rPr lang="ru-RU" smtClean="0"/>
              <a:pPr/>
              <a:t>03.04.2024</a:t>
            </a:fld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9FC5ACF2-11FA-489A-9C37-758DD02725F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B4324BED-1ECE-449F-AF49-F56F1C5977E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DD5467-2407-4699-ABB8-CE74C33685A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17511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910080" y="359898"/>
            <a:ext cx="98755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910080" y="1850064"/>
            <a:ext cx="98755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AC943A-E348-483B-AA2E-14F8AD7E612A}" type="datetimeFigureOut">
              <a:rPr lang="ru-RU" smtClean="0"/>
              <a:pPr/>
              <a:t>03.04.2024</a:t>
            </a:fld>
            <a:endParaRPr lang="ru-RU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425CE0-B077-4A08-902C-876DC60932A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1228577" y="1413802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1542901" y="1345016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AC943A-E348-483B-AA2E-14F8AD7E612A}" type="datetimeFigureOut">
              <a:rPr lang="ru-RU" smtClean="0"/>
              <a:pPr/>
              <a:t>03.04.2024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425CE0-B077-4A08-902C-876DC60932A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AC943A-E348-483B-AA2E-14F8AD7E612A}" type="datetimeFigureOut">
              <a:rPr lang="ru-RU" smtClean="0"/>
              <a:pPr/>
              <a:t>03.04.2024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425CE0-B077-4A08-902C-876DC60932A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AC943A-E348-483B-AA2E-14F8AD7E612A}" type="datetimeFigureOut">
              <a:rPr lang="ru-RU" smtClean="0"/>
              <a:pPr/>
              <a:t>03.04.2024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425CE0-B077-4A08-902C-876DC60932A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043853" y="-54"/>
            <a:ext cx="9144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37856" y="2600325"/>
            <a:ext cx="85344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37856" y="1066800"/>
            <a:ext cx="85344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AC943A-E348-483B-AA2E-14F8AD7E612A}" type="datetimeFigureOut">
              <a:rPr lang="ru-RU" smtClean="0"/>
              <a:pPr/>
              <a:t>03.04.2024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425CE0-B077-4A08-902C-876DC60932A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3048000" y="0"/>
            <a:ext cx="1016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2896428" y="2814656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3210752" y="2745870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AC943A-E348-483B-AA2E-14F8AD7E612A}" type="datetimeFigureOut">
              <a:rPr lang="ru-RU" smtClean="0"/>
              <a:pPr/>
              <a:t>03.04.2024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425CE0-B077-4A08-902C-876DC60932A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AC943A-E348-483B-AA2E-14F8AD7E612A}" type="datetimeFigureOut">
              <a:rPr lang="ru-RU" smtClean="0"/>
              <a:pPr/>
              <a:t>03.04.2024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425CE0-B077-4A08-902C-876DC60932A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AC943A-E348-483B-AA2E-14F8AD7E612A}" type="datetimeFigureOut">
              <a:rPr lang="ru-RU" smtClean="0"/>
              <a:pPr/>
              <a:t>03.04.2024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425CE0-B077-4A08-902C-876DC60932A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53312" y="0"/>
            <a:ext cx="1083868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AC943A-E348-483B-AA2E-14F8AD7E612A}" type="datetimeFigureOut">
              <a:rPr lang="ru-RU" smtClean="0"/>
              <a:pPr/>
              <a:t>03.04.2024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425CE0-B077-4A08-902C-876DC60932A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AC943A-E348-483B-AA2E-14F8AD7E612A}" type="datetimeFigureOut">
              <a:rPr lang="ru-RU" smtClean="0"/>
              <a:pPr/>
              <a:t>03.04.2024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425CE0-B077-4A08-902C-876DC60932A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AC943A-E348-483B-AA2E-14F8AD7E612A}" type="datetimeFigureOut">
              <a:rPr lang="ru-RU" smtClean="0"/>
              <a:pPr/>
              <a:t>03.04.2024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425CE0-B077-4A08-902C-876DC60932A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1087902" y="-815922"/>
            <a:ext cx="2185183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225089" y="21103"/>
            <a:ext cx="2269588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Кольцо 10"/>
          <p:cNvSpPr/>
          <p:nvPr/>
        </p:nvSpPr>
        <p:spPr>
          <a:xfrm rot="2315675">
            <a:off x="243842" y="1055077"/>
            <a:ext cx="1500956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350498" y="-54"/>
            <a:ext cx="1084150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0AC943A-E348-483B-AA2E-14F8AD7E612A}" type="datetimeFigureOut">
              <a:rPr lang="ru-RU" smtClean="0"/>
              <a:pPr/>
              <a:t>03.04.2024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7425CE0-B077-4A08-902C-876DC60932A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A8DB9CD9-59B1-4D73-BC4C-98796A48EF9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8874A6A9-41FF-4E33-AFA8-F9F81436A59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5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721D730E-1F97-4071-B143-B05E6D2599B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303402" y="3985"/>
            <a:ext cx="10711814" cy="6858000"/>
            <a:chOff x="1303402" y="3985"/>
            <a:chExt cx="10711814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xmlns="" id="{B3849C6A-9EE5-4604-8EAE-DD4796B79D8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xmlns="" id="{308677BE-069B-4A4D-8732-E26B6EF5671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659468" y="3985"/>
              <a:ext cx="10355748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xmlns="" id="{9A9A575B-DD07-4388-963B-0AF3FDDCF3C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="" id="{D55285E4-21EB-4EC1-AB8E-36E881E8992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xmlns="" id="{6A0C77B5-3FAA-4D4F-9555-89D75160887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xmlns="" id="{5F0C96D1-A8B7-4C8E-9997-D823FD1591F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xmlns="" id="{DA46556D-445B-4CD0-87A0-02A30BD1B15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A284049-1C13-4C82-8593-784FE6BF31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35981" y="190500"/>
            <a:ext cx="9089319" cy="861597"/>
          </a:xfrm>
        </p:spPr>
        <p:txBody>
          <a:bodyPr>
            <a:noAutofit/>
          </a:bodyPr>
          <a:lstStyle/>
          <a:p>
            <a:r>
              <a:rPr lang="uk-UA" sz="3200" b="1" i="1" dirty="0">
                <a:solidFill>
                  <a:schemeClr val="tx2"/>
                </a:solidFill>
              </a:rPr>
              <a:t>Увага!!! </a:t>
            </a:r>
            <a:r>
              <a:rPr lang="uk-UA" sz="3200" b="1" i="1" dirty="0" smtClean="0">
                <a:solidFill>
                  <a:schemeClr val="tx2"/>
                </a:solidFill>
              </a:rPr>
              <a:t> Спливає термін звітування по </a:t>
            </a:r>
            <a:r>
              <a:rPr lang="uk-UA" sz="3200" b="1" i="1" dirty="0" err="1" smtClean="0">
                <a:solidFill>
                  <a:schemeClr val="tx2"/>
                </a:solidFill>
              </a:rPr>
              <a:t>КІК</a:t>
            </a:r>
            <a:r>
              <a:rPr lang="uk-UA" sz="3200" b="1" i="1" dirty="0" smtClean="0">
                <a:solidFill>
                  <a:schemeClr val="tx2"/>
                </a:solidFill>
              </a:rPr>
              <a:t>  для фізичних осіб.</a:t>
            </a:r>
            <a:endParaRPr lang="ru-RU" sz="3200" b="1" i="1" dirty="0">
              <a:solidFill>
                <a:schemeClr val="tx2"/>
              </a:solidFill>
            </a:endParaRPr>
          </a:p>
        </p:txBody>
      </p:sp>
      <p:pic>
        <p:nvPicPr>
          <p:cNvPr id="23" name="Рисунок 22" descr="Восклицательный знак">
            <a:extLst>
              <a:ext uri="{FF2B5EF4-FFF2-40B4-BE49-F238E27FC236}">
                <a16:creationId xmlns:a16="http://schemas.microsoft.com/office/drawing/2014/main" xmlns="" id="{BD2CB1B6-22A8-443F-BA23-3B80547E1B7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831752" y="171450"/>
            <a:ext cx="980114" cy="861597"/>
          </a:xfrm>
          <a:prstGeom prst="rect">
            <a:avLst/>
          </a:prstGeom>
        </p:spPr>
      </p:pic>
      <p:pic>
        <p:nvPicPr>
          <p:cNvPr id="1026" name="Picture 2" descr="H:\Человечики\image073-2-451x720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075158" y="4324350"/>
            <a:ext cx="2116842" cy="2533650"/>
          </a:xfrm>
          <a:prstGeom prst="rect">
            <a:avLst/>
          </a:prstGeom>
          <a:noFill/>
        </p:spPr>
      </p:pic>
      <p:pic>
        <p:nvPicPr>
          <p:cNvPr id="1027" name="Picture 3" descr="H:\Человечики\Рисунок1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-333374" y="142875"/>
            <a:ext cx="2057400" cy="2576946"/>
          </a:xfrm>
          <a:prstGeom prst="rect">
            <a:avLst/>
          </a:prstGeom>
          <a:noFill/>
        </p:spPr>
      </p:pic>
      <p:sp>
        <p:nvSpPr>
          <p:cNvPr id="49" name="Скругленный прямоугольник 48"/>
          <p:cNvSpPr/>
          <p:nvPr/>
        </p:nvSpPr>
        <p:spPr>
          <a:xfrm>
            <a:off x="1533524" y="1000125"/>
            <a:ext cx="10429875" cy="325755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uk-UA" sz="1200" dirty="0" smtClean="0">
              <a:solidFill>
                <a:srgbClr val="002060"/>
              </a:solidFill>
            </a:endParaRPr>
          </a:p>
          <a:p>
            <a:endParaRPr lang="uk-UA" sz="1200" dirty="0" smtClean="0">
              <a:solidFill>
                <a:srgbClr val="002060"/>
              </a:solidFill>
            </a:endParaRPr>
          </a:p>
          <a:p>
            <a:endParaRPr lang="uk-UA" sz="1200" dirty="0" smtClean="0">
              <a:solidFill>
                <a:srgbClr val="002060"/>
              </a:solidFill>
            </a:endParaRPr>
          </a:p>
          <a:p>
            <a:r>
              <a:rPr lang="uk-UA" sz="1200" dirty="0" smtClean="0">
                <a:solidFill>
                  <a:srgbClr val="002060"/>
                </a:solidFill>
              </a:rPr>
              <a:t>Перший звіт ( за 2022рік), може бути поданий разом зі звітом по </a:t>
            </a:r>
            <a:r>
              <a:rPr lang="uk-UA" sz="1200" dirty="0" err="1" smtClean="0">
                <a:solidFill>
                  <a:srgbClr val="002060"/>
                </a:solidFill>
              </a:rPr>
              <a:t>КІК</a:t>
            </a:r>
            <a:r>
              <a:rPr lang="uk-UA" sz="1200" dirty="0" smtClean="0">
                <a:solidFill>
                  <a:srgbClr val="002060"/>
                </a:solidFill>
              </a:rPr>
              <a:t> за 2023 рік одночасно з декларацією про майновий стан і доходи  за 2023 рік.</a:t>
            </a:r>
            <a:endParaRPr lang="ru-RU" sz="1200" dirty="0" smtClean="0">
              <a:solidFill>
                <a:srgbClr val="002060"/>
              </a:solidFill>
            </a:endParaRPr>
          </a:p>
          <a:p>
            <a:r>
              <a:rPr lang="uk-UA" sz="1200" dirty="0" smtClean="0">
                <a:solidFill>
                  <a:srgbClr val="002060"/>
                </a:solidFill>
              </a:rPr>
              <a:t>Тобто, скоригований прибуток </a:t>
            </a:r>
            <a:r>
              <a:rPr lang="uk-UA" sz="1200" dirty="0" err="1" smtClean="0">
                <a:solidFill>
                  <a:srgbClr val="002060"/>
                </a:solidFill>
              </a:rPr>
              <a:t>КІК</a:t>
            </a:r>
            <a:r>
              <a:rPr lang="uk-UA" sz="1200" dirty="0" smtClean="0">
                <a:solidFill>
                  <a:srgbClr val="002060"/>
                </a:solidFill>
              </a:rPr>
              <a:t> за 2022-2023 роки буде включений у декларацію про майновий стан і доходи контролюючої особи за 2023 рік.</a:t>
            </a:r>
            <a:endParaRPr lang="ru-RU" sz="1200" dirty="0" smtClean="0">
              <a:solidFill>
                <a:srgbClr val="002060"/>
              </a:solidFill>
            </a:endParaRPr>
          </a:p>
          <a:p>
            <a:r>
              <a:rPr lang="uk-UA" sz="1200" dirty="0" smtClean="0">
                <a:solidFill>
                  <a:srgbClr val="002060"/>
                </a:solidFill>
              </a:rPr>
              <a:t>Граничний термін подання декларації про майновий стан і доходи </a:t>
            </a:r>
            <a:r>
              <a:rPr lang="uk-UA" sz="1200" b="1" dirty="0" smtClean="0">
                <a:solidFill>
                  <a:srgbClr val="002060"/>
                </a:solidFill>
              </a:rPr>
              <a:t>до 01.05.2024.</a:t>
            </a:r>
            <a:endParaRPr lang="ru-RU" sz="1200" b="1" dirty="0" smtClean="0">
              <a:solidFill>
                <a:srgbClr val="002060"/>
              </a:solidFill>
            </a:endParaRPr>
          </a:p>
          <a:p>
            <a:r>
              <a:rPr lang="ru-RU" sz="1200" dirty="0" smtClean="0">
                <a:solidFill>
                  <a:srgbClr val="002060"/>
                </a:solidFill>
              </a:rPr>
              <a:t>            До </a:t>
            </a:r>
            <a:r>
              <a:rPr lang="ru-RU" sz="1200" dirty="0" err="1" smtClean="0">
                <a:solidFill>
                  <a:srgbClr val="002060"/>
                </a:solidFill>
              </a:rPr>
              <a:t>звіту</a:t>
            </a:r>
            <a:r>
              <a:rPr lang="ru-RU" sz="1200" dirty="0" smtClean="0">
                <a:solidFill>
                  <a:srgbClr val="002060"/>
                </a:solidFill>
              </a:rPr>
              <a:t> про </a:t>
            </a:r>
            <a:r>
              <a:rPr lang="ru-RU" sz="1200" dirty="0" err="1" smtClean="0">
                <a:solidFill>
                  <a:srgbClr val="002060"/>
                </a:solidFill>
              </a:rPr>
              <a:t>контрольовані</a:t>
            </a:r>
            <a:r>
              <a:rPr lang="ru-RU" sz="1200" dirty="0" smtClean="0">
                <a:solidFill>
                  <a:srgbClr val="002060"/>
                </a:solidFill>
              </a:rPr>
              <a:t> </a:t>
            </a:r>
            <a:r>
              <a:rPr lang="ru-RU" sz="1200" dirty="0" err="1" smtClean="0">
                <a:solidFill>
                  <a:srgbClr val="002060"/>
                </a:solidFill>
              </a:rPr>
              <a:t>іноземні</a:t>
            </a:r>
            <a:r>
              <a:rPr lang="ru-RU" sz="1200" dirty="0" smtClean="0">
                <a:solidFill>
                  <a:srgbClr val="002060"/>
                </a:solidFill>
              </a:rPr>
              <a:t> </a:t>
            </a:r>
            <a:r>
              <a:rPr lang="ru-RU" sz="1200" dirty="0" err="1" smtClean="0">
                <a:solidFill>
                  <a:srgbClr val="002060"/>
                </a:solidFill>
              </a:rPr>
              <a:t>компанії</a:t>
            </a:r>
            <a:r>
              <a:rPr lang="ru-RU" sz="1200" dirty="0" smtClean="0">
                <a:solidFill>
                  <a:srgbClr val="002060"/>
                </a:solidFill>
              </a:rPr>
              <a:t> в </a:t>
            </a:r>
            <a:r>
              <a:rPr lang="ru-RU" sz="1200" dirty="0" err="1" smtClean="0">
                <a:solidFill>
                  <a:srgbClr val="002060"/>
                </a:solidFill>
              </a:rPr>
              <a:t>обов’язковому</a:t>
            </a:r>
            <a:r>
              <a:rPr lang="ru-RU" sz="1200" dirty="0" smtClean="0">
                <a:solidFill>
                  <a:srgbClr val="002060"/>
                </a:solidFill>
              </a:rPr>
              <a:t> порядку </a:t>
            </a:r>
            <a:r>
              <a:rPr lang="ru-RU" sz="1200" dirty="0" err="1" smtClean="0">
                <a:solidFill>
                  <a:srgbClr val="002060"/>
                </a:solidFill>
              </a:rPr>
              <a:t>додаються</a:t>
            </a:r>
            <a:r>
              <a:rPr lang="ru-RU" sz="1200" dirty="0" smtClean="0">
                <a:solidFill>
                  <a:srgbClr val="002060"/>
                </a:solidFill>
              </a:rPr>
              <a:t> </a:t>
            </a:r>
            <a:r>
              <a:rPr lang="ru-RU" sz="1200" dirty="0" err="1" smtClean="0">
                <a:solidFill>
                  <a:srgbClr val="002060"/>
                </a:solidFill>
              </a:rPr>
              <a:t>завірені</a:t>
            </a:r>
            <a:r>
              <a:rPr lang="ru-RU" sz="1200" dirty="0" smtClean="0">
                <a:solidFill>
                  <a:srgbClr val="002060"/>
                </a:solidFill>
              </a:rPr>
              <a:t> </a:t>
            </a:r>
            <a:r>
              <a:rPr lang="ru-RU" sz="1200" dirty="0" smtClean="0">
                <a:solidFill>
                  <a:srgbClr val="002060"/>
                </a:solidFill>
              </a:rPr>
              <a:t> </a:t>
            </a:r>
            <a:r>
              <a:rPr lang="ru-RU" sz="1200" dirty="0" err="1" smtClean="0">
                <a:solidFill>
                  <a:srgbClr val="002060"/>
                </a:solidFill>
              </a:rPr>
              <a:t>належним</a:t>
            </a:r>
            <a:r>
              <a:rPr lang="ru-RU" sz="1200" dirty="0" smtClean="0">
                <a:solidFill>
                  <a:srgbClr val="002060"/>
                </a:solidFill>
              </a:rPr>
              <a:t> </a:t>
            </a:r>
            <a:r>
              <a:rPr lang="ru-RU" sz="1200" dirty="0" smtClean="0">
                <a:solidFill>
                  <a:srgbClr val="002060"/>
                </a:solidFill>
              </a:rPr>
              <a:t>чином </a:t>
            </a:r>
            <a:r>
              <a:rPr lang="ru-RU" sz="1200" dirty="0" err="1" smtClean="0">
                <a:solidFill>
                  <a:srgbClr val="002060"/>
                </a:solidFill>
              </a:rPr>
              <a:t>копії</a:t>
            </a:r>
            <a:r>
              <a:rPr lang="ru-RU" sz="1200" dirty="0" smtClean="0">
                <a:solidFill>
                  <a:srgbClr val="002060"/>
                </a:solidFill>
              </a:rPr>
              <a:t> </a:t>
            </a:r>
            <a:r>
              <a:rPr lang="ru-RU" sz="1200" dirty="0" err="1" smtClean="0">
                <a:solidFill>
                  <a:srgbClr val="002060"/>
                </a:solidFill>
              </a:rPr>
              <a:t>фінансової</a:t>
            </a:r>
            <a:r>
              <a:rPr lang="ru-RU" sz="1200" dirty="0" smtClean="0">
                <a:solidFill>
                  <a:srgbClr val="002060"/>
                </a:solidFill>
              </a:rPr>
              <a:t> </a:t>
            </a:r>
            <a:r>
              <a:rPr lang="ru-RU" sz="1200" dirty="0" err="1" smtClean="0">
                <a:solidFill>
                  <a:srgbClr val="002060"/>
                </a:solidFill>
              </a:rPr>
              <a:t>звітності</a:t>
            </a:r>
            <a:r>
              <a:rPr lang="ru-RU" sz="1200" dirty="0" smtClean="0">
                <a:solidFill>
                  <a:srgbClr val="002060"/>
                </a:solidFill>
              </a:rPr>
              <a:t> </a:t>
            </a:r>
            <a:r>
              <a:rPr lang="ru-RU" sz="1200" dirty="0" err="1" smtClean="0">
                <a:solidFill>
                  <a:srgbClr val="002060"/>
                </a:solidFill>
              </a:rPr>
              <a:t>контрольованої</a:t>
            </a:r>
            <a:r>
              <a:rPr lang="ru-RU" sz="1200" dirty="0" smtClean="0">
                <a:solidFill>
                  <a:srgbClr val="002060"/>
                </a:solidFill>
              </a:rPr>
              <a:t> </a:t>
            </a:r>
            <a:r>
              <a:rPr lang="ru-RU" sz="1200" dirty="0" err="1" smtClean="0">
                <a:solidFill>
                  <a:srgbClr val="002060"/>
                </a:solidFill>
              </a:rPr>
              <a:t>іноземної</a:t>
            </a:r>
            <a:r>
              <a:rPr lang="ru-RU" sz="1200" dirty="0" smtClean="0">
                <a:solidFill>
                  <a:srgbClr val="002060"/>
                </a:solidFill>
              </a:rPr>
              <a:t> </a:t>
            </a:r>
            <a:r>
              <a:rPr lang="ru-RU" sz="1200" dirty="0" err="1" smtClean="0">
                <a:solidFill>
                  <a:srgbClr val="002060"/>
                </a:solidFill>
              </a:rPr>
              <a:t>компанії</a:t>
            </a:r>
            <a:r>
              <a:rPr lang="ru-RU" sz="1200" dirty="0" smtClean="0">
                <a:solidFill>
                  <a:srgbClr val="002060"/>
                </a:solidFill>
              </a:rPr>
              <a:t>, </a:t>
            </a:r>
            <a:r>
              <a:rPr lang="ru-RU" sz="1200" dirty="0" err="1" smtClean="0">
                <a:solidFill>
                  <a:srgbClr val="002060"/>
                </a:solidFill>
              </a:rPr>
              <a:t>що</a:t>
            </a:r>
            <a:r>
              <a:rPr lang="ru-RU" sz="1200" dirty="0" smtClean="0">
                <a:solidFill>
                  <a:srgbClr val="002060"/>
                </a:solidFill>
              </a:rPr>
              <a:t> </a:t>
            </a:r>
            <a:r>
              <a:rPr lang="ru-RU" sz="1200" dirty="0" err="1" smtClean="0">
                <a:solidFill>
                  <a:srgbClr val="002060"/>
                </a:solidFill>
              </a:rPr>
              <a:t>підтверджують</a:t>
            </a:r>
            <a:r>
              <a:rPr lang="ru-RU" sz="1200" dirty="0" smtClean="0">
                <a:solidFill>
                  <a:srgbClr val="002060"/>
                </a:solidFill>
              </a:rPr>
              <a:t> </a:t>
            </a:r>
            <a:r>
              <a:rPr lang="ru-RU" sz="1200" dirty="0" err="1" smtClean="0">
                <a:solidFill>
                  <a:srgbClr val="002060"/>
                </a:solidFill>
              </a:rPr>
              <a:t>розмір</a:t>
            </a:r>
            <a:r>
              <a:rPr lang="ru-RU" sz="1200" dirty="0" smtClean="0">
                <a:solidFill>
                  <a:srgbClr val="002060"/>
                </a:solidFill>
              </a:rPr>
              <a:t> </a:t>
            </a:r>
            <a:r>
              <a:rPr lang="ru-RU" sz="1200" dirty="0" err="1" smtClean="0">
                <a:solidFill>
                  <a:srgbClr val="002060"/>
                </a:solidFill>
              </a:rPr>
              <a:t>прибутку</a:t>
            </a:r>
            <a:r>
              <a:rPr lang="ru-RU" sz="1200" dirty="0" smtClean="0">
                <a:solidFill>
                  <a:srgbClr val="002060"/>
                </a:solidFill>
              </a:rPr>
              <a:t>  </a:t>
            </a:r>
            <a:r>
              <a:rPr lang="ru-RU" sz="1200" dirty="0" err="1" smtClean="0">
                <a:solidFill>
                  <a:srgbClr val="002060"/>
                </a:solidFill>
              </a:rPr>
              <a:t>контрольованої</a:t>
            </a:r>
            <a:r>
              <a:rPr lang="ru-RU" sz="1200" dirty="0" smtClean="0">
                <a:solidFill>
                  <a:srgbClr val="002060"/>
                </a:solidFill>
              </a:rPr>
              <a:t> </a:t>
            </a:r>
            <a:r>
              <a:rPr lang="ru-RU" sz="1200" dirty="0" err="1" smtClean="0">
                <a:solidFill>
                  <a:srgbClr val="002060"/>
                </a:solidFill>
              </a:rPr>
              <a:t>іноземної</a:t>
            </a:r>
            <a:r>
              <a:rPr lang="ru-RU" sz="1200" dirty="0" smtClean="0">
                <a:solidFill>
                  <a:srgbClr val="002060"/>
                </a:solidFill>
              </a:rPr>
              <a:t> </a:t>
            </a:r>
            <a:r>
              <a:rPr lang="ru-RU" sz="1200" dirty="0" err="1" smtClean="0">
                <a:solidFill>
                  <a:srgbClr val="002060"/>
                </a:solidFill>
              </a:rPr>
              <a:t>компанії</a:t>
            </a:r>
            <a:r>
              <a:rPr lang="ru-RU" sz="1200" dirty="0" smtClean="0">
                <a:solidFill>
                  <a:srgbClr val="002060"/>
                </a:solidFill>
              </a:rPr>
              <a:t> за </a:t>
            </a:r>
            <a:r>
              <a:rPr lang="ru-RU" sz="1200" dirty="0" err="1" smtClean="0">
                <a:solidFill>
                  <a:srgbClr val="002060"/>
                </a:solidFill>
              </a:rPr>
              <a:t>звітний</a:t>
            </a:r>
            <a:r>
              <a:rPr lang="ru-RU" sz="1200" dirty="0" smtClean="0">
                <a:solidFill>
                  <a:srgbClr val="002060"/>
                </a:solidFill>
              </a:rPr>
              <a:t> (</a:t>
            </a:r>
            <a:r>
              <a:rPr lang="ru-RU" sz="1200" dirty="0" err="1" smtClean="0">
                <a:solidFill>
                  <a:srgbClr val="002060"/>
                </a:solidFill>
              </a:rPr>
              <a:t>податковий</a:t>
            </a:r>
            <a:r>
              <a:rPr lang="ru-RU" sz="1200" dirty="0" smtClean="0">
                <a:solidFill>
                  <a:srgbClr val="002060"/>
                </a:solidFill>
              </a:rPr>
              <a:t>) </a:t>
            </a:r>
            <a:r>
              <a:rPr lang="ru-RU" sz="1200" dirty="0" err="1" smtClean="0">
                <a:solidFill>
                  <a:srgbClr val="002060"/>
                </a:solidFill>
              </a:rPr>
              <a:t>рік</a:t>
            </a:r>
            <a:r>
              <a:rPr lang="ru-RU" sz="1200" dirty="0" smtClean="0">
                <a:solidFill>
                  <a:srgbClr val="002060"/>
                </a:solidFill>
              </a:rPr>
              <a:t>.</a:t>
            </a:r>
            <a:endParaRPr lang="uk-UA" sz="1200" dirty="0" smtClean="0">
              <a:solidFill>
                <a:srgbClr val="002060"/>
              </a:solidFill>
            </a:endParaRPr>
          </a:p>
          <a:p>
            <a:r>
              <a:rPr lang="uk-UA" sz="1200" dirty="0" smtClean="0">
                <a:solidFill>
                  <a:srgbClr val="002060"/>
                </a:solidFill>
              </a:rPr>
              <a:t>            Якщо контролююча особа не має можливості забезпечити складання фінансової звітності по </a:t>
            </a:r>
            <a:r>
              <a:rPr lang="uk-UA" sz="1200" dirty="0" err="1" smtClean="0">
                <a:solidFill>
                  <a:srgbClr val="002060"/>
                </a:solidFill>
              </a:rPr>
              <a:t>КІК</a:t>
            </a:r>
            <a:r>
              <a:rPr lang="uk-UA" sz="1200" dirty="0" smtClean="0">
                <a:solidFill>
                  <a:srgbClr val="002060"/>
                </a:solidFill>
              </a:rPr>
              <a:t> та/або здійснення розрахунку скоригованого прибутку </a:t>
            </a:r>
            <a:r>
              <a:rPr lang="uk-UA" sz="1200" dirty="0" err="1" smtClean="0">
                <a:solidFill>
                  <a:srgbClr val="002060"/>
                </a:solidFill>
              </a:rPr>
              <a:t>КІК</a:t>
            </a:r>
            <a:r>
              <a:rPr lang="uk-UA" sz="1200" dirty="0" smtClean="0">
                <a:solidFill>
                  <a:srgbClr val="002060"/>
                </a:solidFill>
              </a:rPr>
              <a:t> до дати граничних строків подання декларації - контролююча особа подає звіт за скороченою формою.</a:t>
            </a:r>
            <a:endParaRPr lang="ru-RU" sz="1200" dirty="0" smtClean="0">
              <a:solidFill>
                <a:srgbClr val="002060"/>
              </a:solidFill>
            </a:endParaRPr>
          </a:p>
          <a:p>
            <a:r>
              <a:rPr lang="uk-UA" sz="1200" dirty="0" smtClean="0">
                <a:solidFill>
                  <a:srgbClr val="002060"/>
                </a:solidFill>
              </a:rPr>
              <a:t>Якщо загальний оподатковуваний дохід, об’єкт оподаткування контролюючої особи збільшується, така особа до кінця календарного року, наступного за звітним(податковим) роком, подає уточнюючі річні декларації.</a:t>
            </a:r>
            <a:endParaRPr lang="ru-RU" sz="1200" dirty="0" smtClean="0">
              <a:solidFill>
                <a:srgbClr val="002060"/>
              </a:solidFill>
            </a:endParaRPr>
          </a:p>
          <a:p>
            <a:r>
              <a:rPr lang="ru-RU" sz="1200" dirty="0" smtClean="0">
                <a:solidFill>
                  <a:schemeClr val="tx1"/>
                </a:solidFill>
              </a:rPr>
              <a:t>            </a:t>
            </a:r>
            <a:r>
              <a:rPr lang="ru-RU" sz="1200" dirty="0" err="1" smtClean="0">
                <a:solidFill>
                  <a:schemeClr val="tx1"/>
                </a:solidFill>
              </a:rPr>
              <a:t>Відповідно</a:t>
            </a:r>
            <a:r>
              <a:rPr lang="ru-RU" sz="1200" dirty="0" smtClean="0">
                <a:solidFill>
                  <a:schemeClr val="tx1"/>
                </a:solidFill>
              </a:rPr>
              <a:t> до  п. 120.7 ст.120 </a:t>
            </a:r>
            <a:r>
              <a:rPr lang="ru-RU" sz="1200" dirty="0" err="1" smtClean="0">
                <a:solidFill>
                  <a:schemeClr val="tx1"/>
                </a:solidFill>
              </a:rPr>
              <a:t>Податкового</a:t>
            </a:r>
            <a:r>
              <a:rPr lang="ru-RU" sz="1200" dirty="0" smtClean="0">
                <a:solidFill>
                  <a:schemeClr val="tx1"/>
                </a:solidFill>
              </a:rPr>
              <a:t> кодексу,  </a:t>
            </a:r>
            <a:r>
              <a:rPr lang="ru-RU" sz="1200" b="1" u="sng" dirty="0" err="1" smtClean="0">
                <a:solidFill>
                  <a:schemeClr val="tx1"/>
                </a:solidFill>
              </a:rPr>
              <a:t>неподання</a:t>
            </a:r>
            <a:r>
              <a:rPr lang="ru-RU" sz="1200" u="sng" dirty="0" smtClean="0">
                <a:solidFill>
                  <a:schemeClr val="tx1"/>
                </a:solidFill>
              </a:rPr>
              <a:t> </a:t>
            </a:r>
            <a:r>
              <a:rPr lang="ru-RU" sz="1200" dirty="0" err="1" smtClean="0">
                <a:solidFill>
                  <a:schemeClr val="tx1"/>
                </a:solidFill>
              </a:rPr>
              <a:t>контролюючою</a:t>
            </a:r>
            <a:r>
              <a:rPr lang="ru-RU" sz="1200" dirty="0" smtClean="0">
                <a:solidFill>
                  <a:schemeClr val="tx1"/>
                </a:solidFill>
              </a:rPr>
              <a:t> особою </a:t>
            </a:r>
            <a:r>
              <a:rPr lang="ru-RU" sz="1200" b="1" u="sng" dirty="0" err="1" smtClean="0">
                <a:solidFill>
                  <a:schemeClr val="tx1"/>
                </a:solidFill>
              </a:rPr>
              <a:t>звіту</a:t>
            </a:r>
            <a:r>
              <a:rPr lang="ru-RU" sz="1200" b="1" u="sng" dirty="0" smtClean="0">
                <a:solidFill>
                  <a:schemeClr val="tx1"/>
                </a:solidFill>
              </a:rPr>
              <a:t> </a:t>
            </a:r>
            <a:r>
              <a:rPr lang="ru-RU" sz="1200" dirty="0" smtClean="0">
                <a:solidFill>
                  <a:schemeClr val="tx1"/>
                </a:solidFill>
              </a:rPr>
              <a:t>про </a:t>
            </a:r>
            <a:r>
              <a:rPr lang="ru-RU" sz="1200" dirty="0" err="1" smtClean="0">
                <a:solidFill>
                  <a:schemeClr val="tx1"/>
                </a:solidFill>
              </a:rPr>
              <a:t>контрольовані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іноземні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компанії</a:t>
            </a:r>
            <a:r>
              <a:rPr lang="ru-RU" sz="1200" dirty="0" smtClean="0">
                <a:solidFill>
                  <a:schemeClr val="tx1"/>
                </a:solidFill>
              </a:rPr>
              <a:t> -</a:t>
            </a:r>
          </a:p>
          <a:p>
            <a:r>
              <a:rPr lang="ru-RU" sz="1200" dirty="0" err="1" smtClean="0">
                <a:solidFill>
                  <a:schemeClr val="tx1"/>
                </a:solidFill>
              </a:rPr>
              <a:t>тягне</a:t>
            </a:r>
            <a:r>
              <a:rPr lang="ru-RU" sz="1200" dirty="0" smtClean="0">
                <a:solidFill>
                  <a:schemeClr val="tx1"/>
                </a:solidFill>
              </a:rPr>
              <a:t> за собою </a:t>
            </a:r>
            <a:r>
              <a:rPr lang="ru-RU" sz="1200" dirty="0" err="1" smtClean="0">
                <a:solidFill>
                  <a:schemeClr val="tx1"/>
                </a:solidFill>
              </a:rPr>
              <a:t>накладення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b="1" u="sng" dirty="0" smtClean="0">
                <a:solidFill>
                  <a:schemeClr val="tx1"/>
                </a:solidFill>
              </a:rPr>
              <a:t>штрафу в </a:t>
            </a:r>
            <a:r>
              <a:rPr lang="ru-RU" sz="1200" b="1" u="sng" dirty="0" err="1" smtClean="0">
                <a:solidFill>
                  <a:schemeClr val="tx1"/>
                </a:solidFill>
              </a:rPr>
              <a:t>розмірі</a:t>
            </a:r>
            <a:r>
              <a:rPr lang="ru-RU" sz="1200" b="1" u="sng" dirty="0" smtClean="0">
                <a:solidFill>
                  <a:schemeClr val="tx1"/>
                </a:solidFill>
              </a:rPr>
              <a:t> 100 </a:t>
            </a:r>
            <a:r>
              <a:rPr lang="ru-RU" sz="1200" b="1" u="sng" dirty="0" err="1" smtClean="0">
                <a:solidFill>
                  <a:schemeClr val="tx1"/>
                </a:solidFill>
              </a:rPr>
              <a:t>розмірів</a:t>
            </a:r>
            <a:r>
              <a:rPr lang="ru-RU" sz="1200" b="1" u="sng" dirty="0" smtClean="0">
                <a:solidFill>
                  <a:schemeClr val="tx1"/>
                </a:solidFill>
              </a:rPr>
              <a:t> </a:t>
            </a:r>
            <a:r>
              <a:rPr lang="ru-RU" sz="1200" b="1" u="sng" dirty="0" err="1" smtClean="0">
                <a:solidFill>
                  <a:schemeClr val="tx1"/>
                </a:solidFill>
              </a:rPr>
              <a:t>прожиткового</a:t>
            </a:r>
            <a:r>
              <a:rPr lang="ru-RU" sz="1200" b="1" u="sng" dirty="0" smtClean="0">
                <a:solidFill>
                  <a:schemeClr val="tx1"/>
                </a:solidFill>
              </a:rPr>
              <a:t> </a:t>
            </a:r>
            <a:r>
              <a:rPr lang="ru-RU" sz="1200" b="1" u="sng" dirty="0" err="1" smtClean="0">
                <a:solidFill>
                  <a:schemeClr val="tx1"/>
                </a:solidFill>
              </a:rPr>
              <a:t>мінімуму</a:t>
            </a:r>
            <a:r>
              <a:rPr lang="ru-RU" sz="1200" b="1" u="sng" dirty="0" smtClean="0">
                <a:solidFill>
                  <a:schemeClr val="tx1"/>
                </a:solidFill>
              </a:rPr>
              <a:t> </a:t>
            </a:r>
            <a:r>
              <a:rPr lang="ru-RU" sz="1200" dirty="0" smtClean="0">
                <a:solidFill>
                  <a:schemeClr val="tx1"/>
                </a:solidFill>
              </a:rPr>
              <a:t>для </a:t>
            </a:r>
            <a:r>
              <a:rPr lang="ru-RU" sz="1200" dirty="0" err="1" smtClean="0">
                <a:solidFill>
                  <a:schemeClr val="tx1"/>
                </a:solidFill>
              </a:rPr>
              <a:t>працездатної</a:t>
            </a:r>
            <a:r>
              <a:rPr lang="ru-RU" sz="1200" dirty="0" smtClean="0">
                <a:solidFill>
                  <a:schemeClr val="tx1"/>
                </a:solidFill>
              </a:rPr>
              <a:t> особи, </a:t>
            </a:r>
            <a:r>
              <a:rPr lang="ru-RU" sz="1200" dirty="0" err="1" smtClean="0">
                <a:solidFill>
                  <a:schemeClr val="tx1"/>
                </a:solidFill>
              </a:rPr>
              <a:t>встановленого</a:t>
            </a:r>
            <a:r>
              <a:rPr lang="ru-RU" sz="1200" dirty="0" smtClean="0">
                <a:solidFill>
                  <a:schemeClr val="tx1"/>
                </a:solidFill>
              </a:rPr>
              <a:t> законом на 1 </a:t>
            </a:r>
            <a:r>
              <a:rPr lang="ru-RU" sz="1200" dirty="0" err="1" smtClean="0">
                <a:solidFill>
                  <a:schemeClr val="tx1"/>
                </a:solidFill>
              </a:rPr>
              <a:t>січня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податкового</a:t>
            </a:r>
            <a:r>
              <a:rPr lang="ru-RU" sz="1200" dirty="0" smtClean="0">
                <a:solidFill>
                  <a:schemeClr val="tx1"/>
                </a:solidFill>
              </a:rPr>
              <a:t> (</a:t>
            </a:r>
            <a:r>
              <a:rPr lang="ru-RU" sz="1200" dirty="0" err="1" smtClean="0">
                <a:solidFill>
                  <a:schemeClr val="tx1"/>
                </a:solidFill>
              </a:rPr>
              <a:t>звітного</a:t>
            </a:r>
            <a:r>
              <a:rPr lang="ru-RU" sz="1200" dirty="0" smtClean="0">
                <a:solidFill>
                  <a:schemeClr val="tx1"/>
                </a:solidFill>
              </a:rPr>
              <a:t>) року.</a:t>
            </a:r>
          </a:p>
          <a:p>
            <a:r>
              <a:rPr lang="ru-RU" sz="1200" dirty="0" smtClean="0">
                <a:solidFill>
                  <a:schemeClr val="tx1"/>
                </a:solidFill>
              </a:rPr>
              <a:t>              </a:t>
            </a:r>
            <a:r>
              <a:rPr lang="ru-RU" sz="1200" b="1" u="sng" dirty="0" err="1" smtClean="0">
                <a:solidFill>
                  <a:schemeClr val="tx1"/>
                </a:solidFill>
              </a:rPr>
              <a:t>Несвоєчасне</a:t>
            </a:r>
            <a:r>
              <a:rPr lang="ru-RU" sz="1200" b="1" u="sng" dirty="0" smtClean="0">
                <a:solidFill>
                  <a:schemeClr val="tx1"/>
                </a:solidFill>
              </a:rPr>
              <a:t> </a:t>
            </a:r>
            <a:r>
              <a:rPr lang="ru-RU" sz="1200" b="1" u="sng" dirty="0" err="1" smtClean="0">
                <a:solidFill>
                  <a:schemeClr val="tx1"/>
                </a:solidFill>
              </a:rPr>
              <a:t>подання</a:t>
            </a:r>
            <a:r>
              <a:rPr lang="ru-RU" sz="1200" dirty="0" smtClean="0">
                <a:solidFill>
                  <a:schemeClr val="tx1"/>
                </a:solidFill>
              </a:rPr>
              <a:t> </a:t>
            </a:r>
            <a:r>
              <a:rPr lang="ru-RU" sz="1200" dirty="0" err="1" smtClean="0">
                <a:solidFill>
                  <a:schemeClr val="tx1"/>
                </a:solidFill>
              </a:rPr>
              <a:t>контролюючою</a:t>
            </a:r>
            <a:r>
              <a:rPr lang="ru-RU" sz="1200" dirty="0" smtClean="0">
                <a:solidFill>
                  <a:schemeClr val="tx1"/>
                </a:solidFill>
              </a:rPr>
              <a:t> особою </a:t>
            </a:r>
            <a:r>
              <a:rPr lang="ru-RU" sz="1200" b="1" u="sng" dirty="0" err="1" smtClean="0">
                <a:solidFill>
                  <a:schemeClr val="tx1"/>
                </a:solidFill>
              </a:rPr>
              <a:t>звіту</a:t>
            </a:r>
            <a:r>
              <a:rPr lang="ru-RU" sz="1200" b="1" u="sng" dirty="0" smtClean="0">
                <a:solidFill>
                  <a:schemeClr val="tx1"/>
                </a:solidFill>
              </a:rPr>
              <a:t> </a:t>
            </a:r>
            <a:r>
              <a:rPr lang="ru-RU" sz="1200" dirty="0" smtClean="0">
                <a:solidFill>
                  <a:schemeClr val="tx1"/>
                </a:solidFill>
              </a:rPr>
              <a:t>про </a:t>
            </a:r>
            <a:r>
              <a:rPr lang="ru-RU" sz="1200" dirty="0" err="1" smtClean="0">
                <a:solidFill>
                  <a:schemeClr val="tx1"/>
                </a:solidFill>
              </a:rPr>
              <a:t>контрольовані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іноземні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компанії</a:t>
            </a:r>
            <a:r>
              <a:rPr lang="ru-RU" sz="1200" dirty="0" smtClean="0">
                <a:solidFill>
                  <a:schemeClr val="tx1"/>
                </a:solidFill>
              </a:rPr>
              <a:t> -</a:t>
            </a:r>
          </a:p>
          <a:p>
            <a:r>
              <a:rPr lang="ru-RU" sz="1200" dirty="0" err="1" smtClean="0">
                <a:solidFill>
                  <a:schemeClr val="tx1"/>
                </a:solidFill>
              </a:rPr>
              <a:t>тягне</a:t>
            </a:r>
            <a:r>
              <a:rPr lang="ru-RU" sz="1200" dirty="0" smtClean="0">
                <a:solidFill>
                  <a:schemeClr val="tx1"/>
                </a:solidFill>
              </a:rPr>
              <a:t> за собою </a:t>
            </a:r>
            <a:r>
              <a:rPr lang="ru-RU" sz="1200" dirty="0" err="1" smtClean="0">
                <a:solidFill>
                  <a:schemeClr val="tx1"/>
                </a:solidFill>
              </a:rPr>
              <a:t>накладення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b="1" dirty="0" smtClean="0">
                <a:solidFill>
                  <a:schemeClr val="tx1"/>
                </a:solidFill>
              </a:rPr>
              <a:t>штрафу в </a:t>
            </a:r>
            <a:r>
              <a:rPr lang="ru-RU" sz="1200" b="1" dirty="0" err="1" smtClean="0">
                <a:solidFill>
                  <a:schemeClr val="tx1"/>
                </a:solidFill>
              </a:rPr>
              <a:t>розмірі</a:t>
            </a:r>
            <a:r>
              <a:rPr lang="ru-RU" sz="1200" b="1" dirty="0" smtClean="0">
                <a:solidFill>
                  <a:schemeClr val="tx1"/>
                </a:solidFill>
              </a:rPr>
              <a:t> одного </a:t>
            </a:r>
            <a:r>
              <a:rPr lang="ru-RU" sz="1200" b="1" dirty="0" err="1" smtClean="0">
                <a:solidFill>
                  <a:schemeClr val="tx1"/>
                </a:solidFill>
              </a:rPr>
              <a:t>розміру</a:t>
            </a:r>
            <a:r>
              <a:rPr lang="ru-RU" sz="1200" b="1" dirty="0" smtClean="0">
                <a:solidFill>
                  <a:schemeClr val="tx1"/>
                </a:solidFill>
              </a:rPr>
              <a:t> </a:t>
            </a:r>
            <a:r>
              <a:rPr lang="ru-RU" sz="1200" b="1" dirty="0" err="1" smtClean="0">
                <a:solidFill>
                  <a:schemeClr val="tx1"/>
                </a:solidFill>
              </a:rPr>
              <a:t>прожиткового</a:t>
            </a:r>
            <a:r>
              <a:rPr lang="ru-RU" sz="1200" b="1" dirty="0" smtClean="0">
                <a:solidFill>
                  <a:schemeClr val="tx1"/>
                </a:solidFill>
              </a:rPr>
              <a:t> </a:t>
            </a:r>
            <a:r>
              <a:rPr lang="ru-RU" sz="1200" b="1" dirty="0" err="1" smtClean="0">
                <a:solidFill>
                  <a:schemeClr val="tx1"/>
                </a:solidFill>
              </a:rPr>
              <a:t>мінімуму</a:t>
            </a:r>
            <a:r>
              <a:rPr lang="ru-RU" sz="1200" b="1" dirty="0" smtClean="0">
                <a:solidFill>
                  <a:schemeClr val="tx1"/>
                </a:solidFill>
              </a:rPr>
              <a:t> </a:t>
            </a:r>
            <a:r>
              <a:rPr lang="ru-RU" sz="1200" dirty="0" smtClean="0">
                <a:solidFill>
                  <a:schemeClr val="tx1"/>
                </a:solidFill>
              </a:rPr>
              <a:t>для </a:t>
            </a:r>
            <a:r>
              <a:rPr lang="ru-RU" sz="1200" dirty="0" err="1" smtClean="0">
                <a:solidFill>
                  <a:schemeClr val="tx1"/>
                </a:solidFill>
              </a:rPr>
              <a:t>працездатної</a:t>
            </a:r>
            <a:r>
              <a:rPr lang="ru-RU" sz="1200" dirty="0" smtClean="0">
                <a:solidFill>
                  <a:schemeClr val="tx1"/>
                </a:solidFill>
              </a:rPr>
              <a:t> особи, </a:t>
            </a:r>
            <a:r>
              <a:rPr lang="ru-RU" sz="1200" dirty="0" err="1" smtClean="0">
                <a:solidFill>
                  <a:schemeClr val="tx1"/>
                </a:solidFill>
              </a:rPr>
              <a:t>встановленого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smtClean="0">
                <a:solidFill>
                  <a:schemeClr val="tx1"/>
                </a:solidFill>
              </a:rPr>
              <a:t> законом </a:t>
            </a:r>
            <a:r>
              <a:rPr lang="ru-RU" sz="1200" dirty="0" smtClean="0">
                <a:solidFill>
                  <a:schemeClr val="tx1"/>
                </a:solidFill>
              </a:rPr>
              <a:t>на 1 </a:t>
            </a:r>
            <a:r>
              <a:rPr lang="ru-RU" sz="1200" dirty="0" err="1" smtClean="0">
                <a:solidFill>
                  <a:schemeClr val="tx1"/>
                </a:solidFill>
              </a:rPr>
              <a:t>січня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податкового</a:t>
            </a:r>
            <a:r>
              <a:rPr lang="ru-RU" sz="1200" dirty="0" smtClean="0">
                <a:solidFill>
                  <a:schemeClr val="tx1"/>
                </a:solidFill>
              </a:rPr>
              <a:t> (</a:t>
            </a:r>
            <a:r>
              <a:rPr lang="ru-RU" sz="1200" dirty="0" err="1" smtClean="0">
                <a:solidFill>
                  <a:schemeClr val="tx1"/>
                </a:solidFill>
              </a:rPr>
              <a:t>звітного</a:t>
            </a:r>
            <a:r>
              <a:rPr lang="ru-RU" sz="1200" dirty="0" smtClean="0">
                <a:solidFill>
                  <a:schemeClr val="tx1"/>
                </a:solidFill>
              </a:rPr>
              <a:t>) року, </a:t>
            </a:r>
            <a:r>
              <a:rPr lang="ru-RU" sz="1200" b="1" dirty="0" smtClean="0">
                <a:solidFill>
                  <a:schemeClr val="tx1"/>
                </a:solidFill>
              </a:rPr>
              <a:t>за </a:t>
            </a:r>
            <a:r>
              <a:rPr lang="ru-RU" sz="1200" b="1" dirty="0" err="1" smtClean="0">
                <a:solidFill>
                  <a:schemeClr val="tx1"/>
                </a:solidFill>
              </a:rPr>
              <a:t>кожен</a:t>
            </a:r>
            <a:r>
              <a:rPr lang="ru-RU" sz="1200" b="1" dirty="0" smtClean="0">
                <a:solidFill>
                  <a:schemeClr val="tx1"/>
                </a:solidFill>
              </a:rPr>
              <a:t> </a:t>
            </a:r>
            <a:r>
              <a:rPr lang="ru-RU" sz="1200" b="1" dirty="0" err="1" smtClean="0">
                <a:solidFill>
                  <a:schemeClr val="tx1"/>
                </a:solidFill>
              </a:rPr>
              <a:t>календарний</a:t>
            </a:r>
            <a:r>
              <a:rPr lang="ru-RU" sz="1200" b="1" dirty="0" smtClean="0">
                <a:solidFill>
                  <a:schemeClr val="tx1"/>
                </a:solidFill>
              </a:rPr>
              <a:t> день </a:t>
            </a:r>
            <a:r>
              <a:rPr lang="ru-RU" sz="1200" b="1" dirty="0" err="1" smtClean="0">
                <a:solidFill>
                  <a:schemeClr val="tx1"/>
                </a:solidFill>
              </a:rPr>
              <a:t>неподання</a:t>
            </a:r>
            <a:r>
              <a:rPr lang="ru-RU" sz="1200" dirty="0" smtClean="0">
                <a:solidFill>
                  <a:schemeClr val="tx1"/>
                </a:solidFill>
              </a:rPr>
              <a:t>, але не </a:t>
            </a:r>
            <a:r>
              <a:rPr lang="ru-RU" sz="1200" dirty="0" err="1" smtClean="0">
                <a:solidFill>
                  <a:schemeClr val="tx1"/>
                </a:solidFill>
              </a:rPr>
              <a:t>більше</a:t>
            </a:r>
            <a:r>
              <a:rPr lang="ru-RU" sz="1200" dirty="0" smtClean="0">
                <a:solidFill>
                  <a:schemeClr val="tx1"/>
                </a:solidFill>
              </a:rPr>
              <a:t> 50 </a:t>
            </a:r>
            <a:r>
              <a:rPr lang="ru-RU" sz="1200" dirty="0" err="1" smtClean="0">
                <a:solidFill>
                  <a:schemeClr val="tx1"/>
                </a:solidFill>
              </a:rPr>
              <a:t>розмірів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прожиткового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мінімуму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smtClean="0">
                <a:solidFill>
                  <a:schemeClr val="tx1"/>
                </a:solidFill>
              </a:rPr>
              <a:t> для </a:t>
            </a:r>
            <a:r>
              <a:rPr lang="ru-RU" sz="1200" dirty="0" err="1" smtClean="0">
                <a:solidFill>
                  <a:schemeClr val="tx1"/>
                </a:solidFill>
              </a:rPr>
              <a:t>працездатної</a:t>
            </a:r>
            <a:r>
              <a:rPr lang="ru-RU" sz="1200" dirty="0" smtClean="0">
                <a:solidFill>
                  <a:schemeClr val="tx1"/>
                </a:solidFill>
              </a:rPr>
              <a:t> особи, </a:t>
            </a:r>
            <a:r>
              <a:rPr lang="ru-RU" sz="1200" dirty="0" err="1" smtClean="0">
                <a:solidFill>
                  <a:schemeClr val="tx1"/>
                </a:solidFill>
              </a:rPr>
              <a:t>встановленого</a:t>
            </a:r>
            <a:r>
              <a:rPr lang="ru-RU" sz="1200" dirty="0" smtClean="0">
                <a:solidFill>
                  <a:schemeClr val="tx1"/>
                </a:solidFill>
              </a:rPr>
              <a:t> законом на 1 </a:t>
            </a:r>
            <a:r>
              <a:rPr lang="ru-RU" sz="1200" dirty="0" err="1" smtClean="0">
                <a:solidFill>
                  <a:schemeClr val="tx1"/>
                </a:solidFill>
              </a:rPr>
              <a:t>січня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податкового</a:t>
            </a:r>
            <a:r>
              <a:rPr lang="ru-RU" sz="1200" dirty="0" smtClean="0">
                <a:solidFill>
                  <a:schemeClr val="tx1"/>
                </a:solidFill>
              </a:rPr>
              <a:t> (</a:t>
            </a:r>
            <a:r>
              <a:rPr lang="ru-RU" sz="1200" dirty="0" err="1" smtClean="0">
                <a:solidFill>
                  <a:schemeClr val="tx1"/>
                </a:solidFill>
              </a:rPr>
              <a:t>звітного</a:t>
            </a:r>
            <a:r>
              <a:rPr lang="ru-RU" sz="1200" dirty="0" smtClean="0">
                <a:solidFill>
                  <a:schemeClr val="tx1"/>
                </a:solidFill>
              </a:rPr>
              <a:t>) року.</a:t>
            </a:r>
          </a:p>
          <a:p>
            <a:endParaRPr lang="ru-RU" sz="1200" dirty="0" smtClean="0">
              <a:solidFill>
                <a:srgbClr val="002060"/>
              </a:solidFill>
            </a:endParaRPr>
          </a:p>
          <a:p>
            <a:pPr algn="ctr"/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581150" y="4562475"/>
            <a:ext cx="859155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200" dirty="0" smtClean="0"/>
              <a:t>               Крім того, повідомляємо, що, як і раніше,  на протязі 2024 року </a:t>
            </a:r>
            <a:r>
              <a:rPr lang="uk-UA" sz="1200" b="1" dirty="0" smtClean="0"/>
              <a:t>зберігається  необхідність подання Повідомлення </a:t>
            </a:r>
            <a:r>
              <a:rPr lang="uk-UA" sz="1200" dirty="0" smtClean="0"/>
              <a:t> про набуття (початок здійснення фактичного контролю) або відчуження частки (припинення фактичного контролю) резидентом України в іноземній юридичній особі. </a:t>
            </a:r>
            <a:endParaRPr lang="ru-RU" sz="1200" dirty="0" smtClean="0"/>
          </a:p>
          <a:p>
            <a:r>
              <a:rPr lang="ru-RU" sz="1200" dirty="0" smtClean="0"/>
              <a:t>                  </a:t>
            </a:r>
            <a:r>
              <a:rPr lang="ru-RU" sz="1200" dirty="0" err="1" smtClean="0"/>
              <a:t>Повідомлення</a:t>
            </a:r>
            <a:r>
              <a:rPr lang="ru-RU" sz="1200" dirty="0" smtClean="0"/>
              <a:t> </a:t>
            </a:r>
            <a:r>
              <a:rPr lang="ru-RU" sz="1200" dirty="0" smtClean="0"/>
              <a:t> </a:t>
            </a:r>
            <a:r>
              <a:rPr lang="ru-RU" sz="1200" dirty="0" err="1" smtClean="0"/>
              <a:t>надсилається</a:t>
            </a:r>
            <a:r>
              <a:rPr lang="ru-RU" sz="1200" dirty="0" smtClean="0"/>
              <a:t>  до </a:t>
            </a:r>
            <a:r>
              <a:rPr lang="ru-RU" sz="1200" dirty="0" err="1" smtClean="0"/>
              <a:t>контролюючого</a:t>
            </a:r>
            <a:r>
              <a:rPr lang="ru-RU" sz="1200" dirty="0" smtClean="0"/>
              <a:t> органу за </a:t>
            </a:r>
            <a:r>
              <a:rPr lang="ru-RU" sz="1200" dirty="0" err="1" smtClean="0"/>
              <a:t>основним</a:t>
            </a:r>
            <a:r>
              <a:rPr lang="ru-RU" sz="1200" dirty="0" smtClean="0"/>
              <a:t> </a:t>
            </a:r>
            <a:r>
              <a:rPr lang="ru-RU" sz="1200" dirty="0" err="1" smtClean="0"/>
              <a:t>місцем</a:t>
            </a:r>
            <a:r>
              <a:rPr lang="ru-RU" sz="1200" dirty="0" smtClean="0"/>
              <a:t> </a:t>
            </a:r>
            <a:r>
              <a:rPr lang="ru-RU" sz="1200" dirty="0" err="1" smtClean="0"/>
              <a:t>обліку</a:t>
            </a:r>
            <a:r>
              <a:rPr lang="ru-RU" sz="1200" dirty="0" smtClean="0"/>
              <a:t> </a:t>
            </a:r>
            <a:r>
              <a:rPr lang="ru-RU" sz="1200" dirty="0" err="1" smtClean="0"/>
              <a:t>фізичної</a:t>
            </a:r>
            <a:r>
              <a:rPr lang="ru-RU" sz="1200" dirty="0" smtClean="0"/>
              <a:t> особи – резидента </a:t>
            </a:r>
            <a:r>
              <a:rPr lang="ru-RU" sz="1200" b="1" u="sng" dirty="0" err="1" smtClean="0"/>
              <a:t>протягом</a:t>
            </a:r>
            <a:r>
              <a:rPr lang="ru-RU" sz="1200" b="1" u="sng" dirty="0" smtClean="0"/>
              <a:t> 60 </a:t>
            </a:r>
            <a:r>
              <a:rPr lang="ru-RU" sz="1200" b="1" u="sng" dirty="0" err="1" smtClean="0"/>
              <a:t>днів</a:t>
            </a:r>
            <a:r>
              <a:rPr lang="ru-RU" sz="1200" b="1" u="sng" dirty="0" smtClean="0"/>
              <a:t> </a:t>
            </a:r>
            <a:r>
              <a:rPr lang="ru-RU" sz="1200" dirty="0" smtClean="0"/>
              <a:t>з дня такого </a:t>
            </a:r>
            <a:r>
              <a:rPr lang="ru-RU" sz="1200" dirty="0" err="1" smtClean="0"/>
              <a:t>набуття</a:t>
            </a:r>
            <a:r>
              <a:rPr lang="ru-RU" sz="1200" dirty="0" smtClean="0"/>
              <a:t> (початку </a:t>
            </a:r>
            <a:r>
              <a:rPr lang="ru-RU" sz="1200" dirty="0" err="1" smtClean="0"/>
              <a:t>здійснення</a:t>
            </a:r>
            <a:r>
              <a:rPr lang="ru-RU" sz="1200" dirty="0" smtClean="0"/>
              <a:t> фактичного контролю) </a:t>
            </a:r>
            <a:r>
              <a:rPr lang="ru-RU" sz="1200" dirty="0" err="1" smtClean="0"/>
              <a:t>або</a:t>
            </a:r>
            <a:r>
              <a:rPr lang="ru-RU" sz="1200" dirty="0" smtClean="0"/>
              <a:t> </a:t>
            </a:r>
            <a:r>
              <a:rPr lang="ru-RU" sz="1200" dirty="0" err="1" smtClean="0"/>
              <a:t>відчуження</a:t>
            </a:r>
            <a:r>
              <a:rPr lang="ru-RU" sz="1200" dirty="0" smtClean="0"/>
              <a:t> (</a:t>
            </a:r>
            <a:r>
              <a:rPr lang="ru-RU" sz="1200" dirty="0" err="1" smtClean="0"/>
              <a:t>припинення</a:t>
            </a:r>
            <a:r>
              <a:rPr lang="ru-RU" sz="1200" dirty="0" smtClean="0"/>
              <a:t> фактичного контролю).</a:t>
            </a:r>
          </a:p>
          <a:p>
            <a:r>
              <a:rPr lang="uk-UA" sz="1200" b="1" dirty="0" smtClean="0"/>
              <a:t>                  </a:t>
            </a:r>
            <a:r>
              <a:rPr lang="uk-UA" sz="1200" b="1" u="sng" dirty="0" smtClean="0"/>
              <a:t>Неповідомлення</a:t>
            </a:r>
            <a:r>
              <a:rPr lang="ru-RU" sz="1200" dirty="0" smtClean="0"/>
              <a:t> </a:t>
            </a:r>
            <a:r>
              <a:rPr lang="uk-UA" sz="1200" dirty="0" smtClean="0"/>
              <a:t>контролюючою особою контролюючого органу</a:t>
            </a:r>
            <a:r>
              <a:rPr lang="ru-RU" sz="1200" dirty="0" smtClean="0"/>
              <a:t> </a:t>
            </a:r>
            <a:r>
              <a:rPr lang="uk-UA" sz="1200" dirty="0" smtClean="0"/>
              <a:t> у вказані строки, </a:t>
            </a:r>
            <a:r>
              <a:rPr lang="ru-RU" sz="1200" dirty="0" err="1" smtClean="0"/>
              <a:t>тягне</a:t>
            </a:r>
            <a:r>
              <a:rPr lang="ru-RU" sz="1200" dirty="0" smtClean="0"/>
              <a:t> за собою </a:t>
            </a:r>
            <a:r>
              <a:rPr lang="ru-RU" sz="1200" dirty="0" err="1" smtClean="0"/>
              <a:t>накладення</a:t>
            </a:r>
            <a:r>
              <a:rPr lang="ru-RU" sz="1200" dirty="0" smtClean="0"/>
              <a:t> </a:t>
            </a:r>
            <a:r>
              <a:rPr lang="ru-RU" sz="1200" b="1" dirty="0" smtClean="0"/>
              <a:t>штрафу в </a:t>
            </a:r>
            <a:r>
              <a:rPr lang="ru-RU" sz="1200" b="1" dirty="0" err="1" smtClean="0"/>
              <a:t>розмірі</a:t>
            </a:r>
            <a:r>
              <a:rPr lang="ru-RU" sz="1200" b="1" dirty="0" smtClean="0"/>
              <a:t> 300 </a:t>
            </a:r>
            <a:r>
              <a:rPr lang="ru-RU" sz="1200" b="1" dirty="0" err="1" smtClean="0"/>
              <a:t>розмірів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прожиткового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мінімуму</a:t>
            </a:r>
            <a:r>
              <a:rPr lang="ru-RU" sz="1200" b="1" dirty="0" smtClean="0"/>
              <a:t> </a:t>
            </a:r>
            <a:r>
              <a:rPr lang="ru-RU" sz="1200" dirty="0" smtClean="0"/>
              <a:t>для </a:t>
            </a:r>
            <a:r>
              <a:rPr lang="ru-RU" sz="1200" dirty="0" err="1" smtClean="0"/>
              <a:t>працездатної</a:t>
            </a:r>
            <a:r>
              <a:rPr lang="ru-RU" sz="1200" dirty="0" smtClean="0"/>
              <a:t> особи, </a:t>
            </a:r>
            <a:r>
              <a:rPr lang="ru-RU" sz="1200" dirty="0" err="1" smtClean="0"/>
              <a:t>встановленого</a:t>
            </a:r>
            <a:r>
              <a:rPr lang="ru-RU" sz="1200" dirty="0" smtClean="0"/>
              <a:t> законом на 1 </a:t>
            </a:r>
            <a:r>
              <a:rPr lang="ru-RU" sz="1200" dirty="0" err="1" smtClean="0"/>
              <a:t>січня</a:t>
            </a:r>
            <a:r>
              <a:rPr lang="ru-RU" sz="1200" dirty="0" smtClean="0"/>
              <a:t> </a:t>
            </a:r>
            <a:r>
              <a:rPr lang="ru-RU" sz="1200" dirty="0" err="1" smtClean="0"/>
              <a:t>податкового</a:t>
            </a:r>
            <a:r>
              <a:rPr lang="ru-RU" sz="1200" dirty="0" smtClean="0"/>
              <a:t> (</a:t>
            </a:r>
            <a:r>
              <a:rPr lang="ru-RU" sz="1200" dirty="0" err="1" smtClean="0"/>
              <a:t>звітного</a:t>
            </a:r>
            <a:r>
              <a:rPr lang="ru-RU" sz="1200" dirty="0" smtClean="0"/>
              <a:t>) року, за </a:t>
            </a:r>
            <a:r>
              <a:rPr lang="ru-RU" sz="1200" dirty="0" err="1" smtClean="0"/>
              <a:t>кожний</a:t>
            </a:r>
            <a:r>
              <a:rPr lang="ru-RU" sz="1200" dirty="0" smtClean="0"/>
              <a:t> </a:t>
            </a:r>
            <a:r>
              <a:rPr lang="ru-RU" sz="1200" dirty="0" err="1" smtClean="0"/>
              <a:t>такий</a:t>
            </a:r>
            <a:r>
              <a:rPr lang="ru-RU" sz="1200" dirty="0" smtClean="0"/>
              <a:t> факт.</a:t>
            </a:r>
            <a:r>
              <a:rPr lang="uk-UA" sz="1200" dirty="0" smtClean="0"/>
              <a:t> (п. 120.7 ст. 120 Кодексу.)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7925751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631</TotalTime>
  <Words>255</Words>
  <Application>Microsoft Office PowerPoint</Application>
  <PresentationFormat>Произвольный</PresentationFormat>
  <Paragraphs>17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Солнцестояние</vt:lpstr>
      <vt:lpstr>Увага!!!  Спливає термін звітування по КІК  для фізичних осіб.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Увага!!! «Конструктивні</dc:title>
  <dc:creator>User</dc:creator>
  <cp:lastModifiedBy>Пользователь Windows</cp:lastModifiedBy>
  <cp:revision>44</cp:revision>
  <dcterms:created xsi:type="dcterms:W3CDTF">2023-03-08T08:25:11Z</dcterms:created>
  <dcterms:modified xsi:type="dcterms:W3CDTF">2024-04-03T10:08:32Z</dcterms:modified>
</cp:coreProperties>
</file>